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943" r:id="rId5"/>
    <p:sldMasterId id="2147483961" r:id="rId6"/>
  </p:sldMasterIdLst>
  <p:notesMasterIdLst>
    <p:notesMasterId r:id="rId37"/>
  </p:notesMasterIdLst>
  <p:handoutMasterIdLst>
    <p:handoutMasterId r:id="rId38"/>
  </p:handoutMasterIdLst>
  <p:sldIdLst>
    <p:sldId id="541" r:id="rId7"/>
    <p:sldId id="2147374160" r:id="rId8"/>
    <p:sldId id="2147374163" r:id="rId9"/>
    <p:sldId id="2147374427" r:id="rId10"/>
    <p:sldId id="2147373835" r:id="rId11"/>
    <p:sldId id="2147470725" r:id="rId12"/>
    <p:sldId id="2147470726" r:id="rId13"/>
    <p:sldId id="2147374103" r:id="rId14"/>
    <p:sldId id="287" r:id="rId15"/>
    <p:sldId id="288" r:id="rId16"/>
    <p:sldId id="289" r:id="rId17"/>
    <p:sldId id="2147470709" r:id="rId18"/>
    <p:sldId id="298" r:id="rId19"/>
    <p:sldId id="329" r:id="rId20"/>
    <p:sldId id="2147470721" r:id="rId21"/>
    <p:sldId id="297" r:id="rId22"/>
    <p:sldId id="281" r:id="rId23"/>
    <p:sldId id="285" r:id="rId24"/>
    <p:sldId id="283" r:id="rId25"/>
    <p:sldId id="2147470722" r:id="rId26"/>
    <p:sldId id="279" r:id="rId27"/>
    <p:sldId id="2147470714" r:id="rId28"/>
    <p:sldId id="2147470715" r:id="rId29"/>
    <p:sldId id="2147470716" r:id="rId30"/>
    <p:sldId id="2147470717" r:id="rId31"/>
    <p:sldId id="292" r:id="rId32"/>
    <p:sldId id="2147470724" r:id="rId33"/>
    <p:sldId id="2147470681" r:id="rId34"/>
    <p:sldId id="2147470720" r:id="rId35"/>
    <p:sldId id="392" r:id="rId36"/>
  </p:sldIdLst>
  <p:sldSz cx="12192000" cy="6858000"/>
  <p:notesSz cx="7099300" cy="10234613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  <p15:guide id="4" pos="942" userDrawn="1">
          <p15:clr>
            <a:srgbClr val="A4A3A4"/>
          </p15:clr>
        </p15:guide>
        <p15:guide id="5" orient="horz" pos="1366" userDrawn="1">
          <p15:clr>
            <a:srgbClr val="A4A3A4"/>
          </p15:clr>
        </p15:guide>
        <p15:guide id="6" pos="7492">
          <p15:clr>
            <a:srgbClr val="A4A3A4"/>
          </p15:clr>
        </p15:guide>
        <p15:guide id="7" orient="horz" pos="487" userDrawn="1">
          <p15:clr>
            <a:srgbClr val="A4A3A4"/>
          </p15:clr>
        </p15:guide>
        <p15:guide id="8" pos="347" userDrawn="1">
          <p15:clr>
            <a:srgbClr val="A4A3A4"/>
          </p15:clr>
        </p15:guide>
        <p15:guide id="9" orient="horz" pos="768" userDrawn="1">
          <p15:clr>
            <a:srgbClr val="A4A3A4"/>
          </p15:clr>
        </p15:guide>
        <p15:guide id="10" pos="3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70339-26FD-BCC3-EF60-B6940751DD04}" name="Tory Brunker" initials="TB" userId="S::brunker@adobe.com::f92b584c-70fc-4e85-a14b-69867c4a9fa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kker, Marjolein" initials="DM" lastIdx="8" clrIdx="0">
    <p:extLst>
      <p:ext uri="{19B8F6BF-5375-455C-9EA6-DF929625EA0E}">
        <p15:presenceInfo xmlns:p15="http://schemas.microsoft.com/office/powerpoint/2012/main" userId="S-1-5-21-4276495402-815475158-1416558717-14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4FA"/>
    <a:srgbClr val="037DC0"/>
    <a:srgbClr val="D4EEFD"/>
    <a:srgbClr val="B1B1BE"/>
    <a:srgbClr val="CCC2A9"/>
    <a:srgbClr val="F27D00"/>
    <a:srgbClr val="2BAEA3"/>
    <a:srgbClr val="FFFFFF"/>
    <a:srgbClr val="D6EFFF"/>
    <a:srgbClr val="007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3" autoAdjust="0"/>
    <p:restoredTop sz="93792" autoAdjust="0"/>
  </p:normalViewPr>
  <p:slideViewPr>
    <p:cSldViewPr snapToGrid="0">
      <p:cViewPr varScale="1">
        <p:scale>
          <a:sx n="128" d="100"/>
          <a:sy n="128" d="100"/>
        </p:scale>
        <p:origin x="664" y="176"/>
      </p:cViewPr>
      <p:guideLst>
        <p:guide orient="horz" pos="2160"/>
        <p:guide pos="3840"/>
        <p:guide orient="horz" pos="1661"/>
        <p:guide pos="942"/>
        <p:guide orient="horz" pos="1366"/>
        <p:guide pos="7492"/>
        <p:guide orient="horz" pos="487"/>
        <p:guide pos="347"/>
        <p:guide orient="horz" pos="768"/>
        <p:guide pos="3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56" y="114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gs" Target="tags/tag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508" y="0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/>
          <a:lstStyle>
            <a:lvl1pPr algn="r">
              <a:defRPr sz="1200"/>
            </a:lvl1pPr>
          </a:lstStyle>
          <a:p>
            <a:fld id="{CD44A320-6BCB-4167-8085-83FDB0921155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720756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508" y="9720756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 anchor="b"/>
          <a:lstStyle>
            <a:lvl1pPr algn="r">
              <a:defRPr sz="1200"/>
            </a:lvl1pPr>
          </a:lstStyle>
          <a:p>
            <a:fld id="{F7535FDB-FD3F-48F3-A41C-5CD17D74A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49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8" y="0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/>
          <a:lstStyle>
            <a:lvl1pPr algn="r">
              <a:defRPr sz="1200"/>
            </a:lvl1pPr>
          </a:lstStyle>
          <a:p>
            <a:fld id="{276B978E-627B-4CA1-8882-283B11670EDB}" type="datetimeFigureOut">
              <a:rPr lang="nl-NL" smtClean="0"/>
              <a:t>11-12-2023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4" tIns="45703" rIns="91404" bIns="45703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13"/>
            <a:ext cx="5679440" cy="4029879"/>
          </a:xfrm>
          <a:prstGeom prst="rect">
            <a:avLst/>
          </a:prstGeom>
        </p:spPr>
        <p:txBody>
          <a:bodyPr vert="horz" lIns="91404" tIns="45703" rIns="91404" bIns="4570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721107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8" y="9721107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F8B99C-00E5-4454-8541-C53980D8A55E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2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B99C-00E5-4454-8541-C53980D8A55E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635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20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28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265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584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6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38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5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29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89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2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28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28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54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787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406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126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85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410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800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24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0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448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8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0EC80-8120-5246-93E9-68801F5D5D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36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982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98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96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0EC80-8120-5246-93E9-68801F5D5D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70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7" y="1554899"/>
            <a:ext cx="4641551" cy="156471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5241130"/>
            <a:ext cx="3708862" cy="3048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800" b="1" i="0">
                <a:solidFill>
                  <a:schemeClr val="bg1"/>
                </a:solidFill>
              </a:defRPr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City, Country, Date, Year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7" y="3661068"/>
            <a:ext cx="4641551" cy="32544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Put department here</a:t>
            </a:r>
          </a:p>
        </p:txBody>
      </p:sp>
      <p:sp>
        <p:nvSpPr>
          <p:cNvPr id="61" name="Tijdelijke aanduiding voor afbeelding 60">
            <a:extLst>
              <a:ext uri="{FF2B5EF4-FFF2-40B4-BE49-F238E27FC236}">
                <a16:creationId xmlns:a16="http://schemas.microsoft.com/office/drawing/2014/main" id="{8F4F692A-378F-44E7-A1C8-941AAE1217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1939" y="0"/>
            <a:ext cx="7620000" cy="6877878"/>
          </a:xfrm>
          <a:custGeom>
            <a:avLst/>
            <a:gdLst>
              <a:gd name="connsiteX0" fmla="*/ 2118250 w 7771920"/>
              <a:gd name="connsiteY0" fmla="*/ 0 h 6225314"/>
              <a:gd name="connsiteX1" fmla="*/ 7768034 w 7771920"/>
              <a:gd name="connsiteY1" fmla="*/ 1151 h 6225314"/>
              <a:gd name="connsiteX2" fmla="*/ 7771920 w 7771920"/>
              <a:gd name="connsiteY2" fmla="*/ 3349434 h 6225314"/>
              <a:gd name="connsiteX3" fmla="*/ 7771478 w 7771920"/>
              <a:gd name="connsiteY3" fmla="*/ 3938492 h 6225314"/>
              <a:gd name="connsiteX4" fmla="*/ 6989256 w 7771920"/>
              <a:gd name="connsiteY4" fmla="*/ 6225314 h 6225314"/>
              <a:gd name="connsiteX5" fmla="*/ 0 w 7771920"/>
              <a:gd name="connsiteY5" fmla="*/ 6192693 h 622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1920" h="6225314">
                <a:moveTo>
                  <a:pt x="2118250" y="0"/>
                </a:moveTo>
                <a:lnTo>
                  <a:pt x="7768034" y="1151"/>
                </a:lnTo>
                <a:cubicBezTo>
                  <a:pt x="7764526" y="1126594"/>
                  <a:pt x="7770624" y="2233340"/>
                  <a:pt x="7771920" y="3349434"/>
                </a:cubicBezTo>
                <a:lnTo>
                  <a:pt x="7771478" y="3938492"/>
                </a:lnTo>
                <a:lnTo>
                  <a:pt x="6989256" y="6225314"/>
                </a:lnTo>
                <a:lnTo>
                  <a:pt x="0" y="619269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600"/>
            </a:lvl1pPr>
          </a:lstStyle>
          <a:p>
            <a:pPr marL="228600" lvl="0" indent="-228600" algn="ctr"/>
            <a:r>
              <a:rPr lang="en-US" noProof="0"/>
              <a:t>Click icon to insert an image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1D1B9CC-7A37-4B19-AEAE-B3F3C09EB1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182184"/>
            <a:ext cx="439737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lang="nl-NL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Name Speaker</a:t>
            </a:r>
          </a:p>
        </p:txBody>
      </p:sp>
      <p:sp>
        <p:nvSpPr>
          <p:cNvPr id="44" name="Tijdelijke aanduiding voor tekst 12">
            <a:extLst>
              <a:ext uri="{FF2B5EF4-FFF2-40B4-BE49-F238E27FC236}">
                <a16:creationId xmlns:a16="http://schemas.microsoft.com/office/drawing/2014/main" id="{610F4E30-8C76-49D0-906F-40210A812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963" y="4511749"/>
            <a:ext cx="439737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lang="nl-NL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Job Title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FFB26F9B-BD1C-4057-BB96-BCEFD94FFDCC}"/>
              </a:ext>
            </a:extLst>
          </p:cNvPr>
          <p:cNvSpPr/>
          <p:nvPr userDrawn="1"/>
        </p:nvSpPr>
        <p:spPr>
          <a:xfrm>
            <a:off x="11188701" y="3887729"/>
            <a:ext cx="1016000" cy="2970271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56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4112" userDrawn="1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53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A6C3A0F0-27BB-4883-B60B-CFCD69CCC8D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icon 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4999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X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84586" y="1986646"/>
            <a:ext cx="5751070" cy="356920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068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X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/>
            </a:p>
          </p:txBody>
        </p:sp>
      </p:grp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9DB4B01-EB8D-4060-A3E9-7E3E8B6AFED0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3189288" y="1987550"/>
            <a:ext cx="5749925" cy="3559175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icon 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22527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ram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12761" y="-11579"/>
            <a:ext cx="2293503" cy="6880685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F4F2B-D6E4-49FD-A49C-C066BB1C819A}"/>
              </a:ext>
            </a:extLst>
          </p:cNvPr>
          <p:cNvGrpSpPr/>
          <p:nvPr userDrawn="1"/>
        </p:nvGrpSpPr>
        <p:grpSpPr>
          <a:xfrm>
            <a:off x="375970" y="509428"/>
            <a:ext cx="1269708" cy="457523"/>
            <a:chOff x="3078163" y="2341563"/>
            <a:chExt cx="6035676" cy="2174875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C873411-21FD-495E-B469-63EE401DFB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C37F28F2-3A6B-4A2D-BB07-336F952F9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6C91EE9-45B1-4CA7-B9FF-2B382E9B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FB6BFED-CA50-4767-90E7-F7F31F6E8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CCB9127-4DB0-4E41-9BAE-0917376F7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54C9E3C8-5976-4789-B0A2-88D59AF8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D20CC8FB-6D1D-428F-A33D-C001800D2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B0BA5DFF-164C-4F33-9EF5-BBA2D30D6C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-11574"/>
            <a:ext cx="12201525" cy="6880686"/>
          </a:xfrm>
          <a:custGeom>
            <a:avLst/>
            <a:gdLst>
              <a:gd name="connsiteX0" fmla="*/ 2318085 w 12201525"/>
              <a:gd name="connsiteY0" fmla="*/ 0 h 6880686"/>
              <a:gd name="connsiteX1" fmla="*/ 12201525 w 12201525"/>
              <a:gd name="connsiteY1" fmla="*/ 463 h 6880686"/>
              <a:gd name="connsiteX2" fmla="*/ 12198810 w 12201525"/>
              <a:gd name="connsiteY2" fmla="*/ 1875299 h 6880686"/>
              <a:gd name="connsiteX3" fmla="*/ 12201525 w 12201525"/>
              <a:gd name="connsiteY3" fmla="*/ 1875299 h 6880686"/>
              <a:gd name="connsiteX4" fmla="*/ 12201525 w 12201525"/>
              <a:gd name="connsiteY4" fmla="*/ 6344112 h 6880686"/>
              <a:gd name="connsiteX5" fmla="*/ 12199508 w 12201525"/>
              <a:gd name="connsiteY5" fmla="*/ 6344112 h 6880686"/>
              <a:gd name="connsiteX6" fmla="*/ 12201525 w 12201525"/>
              <a:gd name="connsiteY6" fmla="*/ 6880686 h 6880686"/>
              <a:gd name="connsiteX7" fmla="*/ 0 w 12201525"/>
              <a:gd name="connsiteY7" fmla="*/ 6880686 h 6880686"/>
              <a:gd name="connsiteX8" fmla="*/ 11673 w 12201525"/>
              <a:gd name="connsiteY8" fmla="*/ 6841306 h 6880686"/>
              <a:gd name="connsiteX9" fmla="*/ 1308276 w 12201525"/>
              <a:gd name="connsiteY9" fmla="*/ 2995309 h 6880686"/>
              <a:gd name="connsiteX10" fmla="*/ 1457809 w 12201525"/>
              <a:gd name="connsiteY10" fmla="*/ 2580257 h 6880686"/>
              <a:gd name="connsiteX11" fmla="*/ 2040932 w 12201525"/>
              <a:gd name="connsiteY11" fmla="*/ 860085 h 6880686"/>
              <a:gd name="connsiteX12" fmla="*/ 2134197 w 12201525"/>
              <a:gd name="connsiteY12" fmla="*/ 545453 h 6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525" h="6880686">
                <a:moveTo>
                  <a:pt x="2318085" y="0"/>
                </a:moveTo>
                <a:lnTo>
                  <a:pt x="12201525" y="463"/>
                </a:lnTo>
                <a:cubicBezTo>
                  <a:pt x="12200620" y="625408"/>
                  <a:pt x="12199714" y="1250354"/>
                  <a:pt x="12198810" y="1875299"/>
                </a:cubicBezTo>
                <a:lnTo>
                  <a:pt x="12201525" y="1875299"/>
                </a:lnTo>
                <a:lnTo>
                  <a:pt x="12201525" y="6344112"/>
                </a:lnTo>
                <a:lnTo>
                  <a:pt x="12199508" y="6344112"/>
                </a:lnTo>
                <a:cubicBezTo>
                  <a:pt x="12200181" y="6522970"/>
                  <a:pt x="12200852" y="6701828"/>
                  <a:pt x="12201525" y="6880686"/>
                </a:cubicBezTo>
                <a:lnTo>
                  <a:pt x="0" y="6880686"/>
                </a:lnTo>
                <a:lnTo>
                  <a:pt x="11673" y="6841306"/>
                </a:lnTo>
                <a:lnTo>
                  <a:pt x="1308276" y="2995309"/>
                </a:lnTo>
                <a:lnTo>
                  <a:pt x="1457809" y="2580257"/>
                </a:lnTo>
                <a:cubicBezTo>
                  <a:pt x="1662353" y="2006866"/>
                  <a:pt x="1860795" y="1433476"/>
                  <a:pt x="2040932" y="860085"/>
                </a:cubicBezTo>
                <a:lnTo>
                  <a:pt x="2134197" y="54545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 dirty="0"/>
            </a:lvl1pPr>
          </a:lstStyle>
          <a:p>
            <a:pPr marL="228600" lvl="0" indent="-228600" algn="ctr"/>
            <a:r>
              <a:rPr lang="en-US" noProof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8671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2" userDrawn="1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>
          <p15:clr>
            <a:srgbClr val="FBAE40"/>
          </p15:clr>
        </p15:guide>
        <p15:guide id="6" pos="12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A7DAE745-3021-445B-9937-0EEA4C1BC8A8}"/>
              </a:ext>
            </a:extLst>
          </p:cNvPr>
          <p:cNvSpPr/>
          <p:nvPr userDrawn="1"/>
        </p:nvSpPr>
        <p:spPr>
          <a:xfrm>
            <a:off x="5873442" y="2546429"/>
            <a:ext cx="6318556" cy="3293654"/>
          </a:xfrm>
          <a:custGeom>
            <a:avLst/>
            <a:gdLst>
              <a:gd name="connsiteX0" fmla="*/ 1106090 w 6318556"/>
              <a:gd name="connsiteY0" fmla="*/ 0 h 3293654"/>
              <a:gd name="connsiteX1" fmla="*/ 1126600 w 6318556"/>
              <a:gd name="connsiteY1" fmla="*/ 46 h 3293654"/>
              <a:gd name="connsiteX2" fmla="*/ 1126615 w 6318556"/>
              <a:gd name="connsiteY2" fmla="*/ 0 h 3293654"/>
              <a:gd name="connsiteX3" fmla="*/ 1126615 w 6318556"/>
              <a:gd name="connsiteY3" fmla="*/ 46 h 3293654"/>
              <a:gd name="connsiteX4" fmla="*/ 6318556 w 6318556"/>
              <a:gd name="connsiteY4" fmla="*/ 11652 h 3293654"/>
              <a:gd name="connsiteX5" fmla="*/ 6318556 w 6318556"/>
              <a:gd name="connsiteY5" fmla="*/ 3293654 h 3293654"/>
              <a:gd name="connsiteX6" fmla="*/ 0 w 6318556"/>
              <a:gd name="connsiteY6" fmla="*/ 3293654 h 3293654"/>
              <a:gd name="connsiteX7" fmla="*/ 955335 w 6318556"/>
              <a:gd name="connsiteY7" fmla="*/ 500738 h 329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8556" h="3293654">
                <a:moveTo>
                  <a:pt x="1106090" y="0"/>
                </a:moveTo>
                <a:lnTo>
                  <a:pt x="1126600" y="46"/>
                </a:lnTo>
                <a:lnTo>
                  <a:pt x="1126615" y="0"/>
                </a:lnTo>
                <a:lnTo>
                  <a:pt x="1126615" y="46"/>
                </a:lnTo>
                <a:lnTo>
                  <a:pt x="6318556" y="11652"/>
                </a:lnTo>
                <a:lnTo>
                  <a:pt x="6318556" y="3293654"/>
                </a:lnTo>
                <a:lnTo>
                  <a:pt x="0" y="3293654"/>
                </a:lnTo>
                <a:lnTo>
                  <a:pt x="955335" y="5007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9530" y="-11577"/>
            <a:ext cx="2311293" cy="6880686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2995165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D2D835CF-AC8F-47B2-9687-324E766D8F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-11574"/>
            <a:ext cx="12201525" cy="6880686"/>
          </a:xfrm>
          <a:custGeom>
            <a:avLst/>
            <a:gdLst>
              <a:gd name="connsiteX0" fmla="*/ 6989058 w 12201525"/>
              <a:gd name="connsiteY0" fmla="*/ 2558003 h 6880686"/>
              <a:gd name="connsiteX1" fmla="*/ 6838303 w 12201525"/>
              <a:gd name="connsiteY1" fmla="*/ 3058741 h 6880686"/>
              <a:gd name="connsiteX2" fmla="*/ 5882968 w 12201525"/>
              <a:gd name="connsiteY2" fmla="*/ 5851657 h 6880686"/>
              <a:gd name="connsiteX3" fmla="*/ 12201524 w 12201525"/>
              <a:gd name="connsiteY3" fmla="*/ 5851657 h 6880686"/>
              <a:gd name="connsiteX4" fmla="*/ 12201524 w 12201525"/>
              <a:gd name="connsiteY4" fmla="*/ 2569655 h 6880686"/>
              <a:gd name="connsiteX5" fmla="*/ 7009583 w 12201525"/>
              <a:gd name="connsiteY5" fmla="*/ 2558049 h 6880686"/>
              <a:gd name="connsiteX6" fmla="*/ 7009583 w 12201525"/>
              <a:gd name="connsiteY6" fmla="*/ 2558003 h 6880686"/>
              <a:gd name="connsiteX7" fmla="*/ 7009568 w 12201525"/>
              <a:gd name="connsiteY7" fmla="*/ 2558049 h 6880686"/>
              <a:gd name="connsiteX8" fmla="*/ 2318085 w 12201525"/>
              <a:gd name="connsiteY8" fmla="*/ 0 h 6880686"/>
              <a:gd name="connsiteX9" fmla="*/ 12201525 w 12201525"/>
              <a:gd name="connsiteY9" fmla="*/ 463 h 6880686"/>
              <a:gd name="connsiteX10" fmla="*/ 12198810 w 12201525"/>
              <a:gd name="connsiteY10" fmla="*/ 1875299 h 6880686"/>
              <a:gd name="connsiteX11" fmla="*/ 12201525 w 12201525"/>
              <a:gd name="connsiteY11" fmla="*/ 1875299 h 6880686"/>
              <a:gd name="connsiteX12" fmla="*/ 12201525 w 12201525"/>
              <a:gd name="connsiteY12" fmla="*/ 6344112 h 6880686"/>
              <a:gd name="connsiteX13" fmla="*/ 12199508 w 12201525"/>
              <a:gd name="connsiteY13" fmla="*/ 6344112 h 6880686"/>
              <a:gd name="connsiteX14" fmla="*/ 12201525 w 12201525"/>
              <a:gd name="connsiteY14" fmla="*/ 6880686 h 6880686"/>
              <a:gd name="connsiteX15" fmla="*/ 0 w 12201525"/>
              <a:gd name="connsiteY15" fmla="*/ 6880686 h 6880686"/>
              <a:gd name="connsiteX16" fmla="*/ 11673 w 12201525"/>
              <a:gd name="connsiteY16" fmla="*/ 6841306 h 6880686"/>
              <a:gd name="connsiteX17" fmla="*/ 1308276 w 12201525"/>
              <a:gd name="connsiteY17" fmla="*/ 2995309 h 6880686"/>
              <a:gd name="connsiteX18" fmla="*/ 1457809 w 12201525"/>
              <a:gd name="connsiteY18" fmla="*/ 2580257 h 6880686"/>
              <a:gd name="connsiteX19" fmla="*/ 2040932 w 12201525"/>
              <a:gd name="connsiteY19" fmla="*/ 860085 h 6880686"/>
              <a:gd name="connsiteX20" fmla="*/ 2134197 w 12201525"/>
              <a:gd name="connsiteY20" fmla="*/ 545453 h 6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1525" h="6880686">
                <a:moveTo>
                  <a:pt x="6989058" y="2558003"/>
                </a:moveTo>
                <a:lnTo>
                  <a:pt x="6838303" y="3058741"/>
                </a:lnTo>
                <a:lnTo>
                  <a:pt x="5882968" y="5851657"/>
                </a:lnTo>
                <a:lnTo>
                  <a:pt x="12201524" y="5851657"/>
                </a:lnTo>
                <a:lnTo>
                  <a:pt x="12201524" y="2569655"/>
                </a:lnTo>
                <a:lnTo>
                  <a:pt x="7009583" y="2558049"/>
                </a:lnTo>
                <a:lnTo>
                  <a:pt x="7009583" y="2558003"/>
                </a:lnTo>
                <a:lnTo>
                  <a:pt x="7009568" y="2558049"/>
                </a:lnTo>
                <a:close/>
                <a:moveTo>
                  <a:pt x="2318085" y="0"/>
                </a:moveTo>
                <a:lnTo>
                  <a:pt x="12201525" y="463"/>
                </a:lnTo>
                <a:cubicBezTo>
                  <a:pt x="12200620" y="625408"/>
                  <a:pt x="12199714" y="1250354"/>
                  <a:pt x="12198810" y="1875299"/>
                </a:cubicBezTo>
                <a:lnTo>
                  <a:pt x="12201525" y="1875299"/>
                </a:lnTo>
                <a:lnTo>
                  <a:pt x="12201525" y="6344112"/>
                </a:lnTo>
                <a:lnTo>
                  <a:pt x="12199508" y="6344112"/>
                </a:lnTo>
                <a:cubicBezTo>
                  <a:pt x="12200181" y="6522970"/>
                  <a:pt x="12200852" y="6701828"/>
                  <a:pt x="12201525" y="6880686"/>
                </a:cubicBezTo>
                <a:lnTo>
                  <a:pt x="0" y="6880686"/>
                </a:lnTo>
                <a:lnTo>
                  <a:pt x="11673" y="6841306"/>
                </a:lnTo>
                <a:lnTo>
                  <a:pt x="1308276" y="2995309"/>
                </a:lnTo>
                <a:lnTo>
                  <a:pt x="1457809" y="2580257"/>
                </a:lnTo>
                <a:cubicBezTo>
                  <a:pt x="1662353" y="2006866"/>
                  <a:pt x="1860795" y="1433476"/>
                  <a:pt x="2040932" y="860085"/>
                </a:cubicBezTo>
                <a:lnTo>
                  <a:pt x="2134197" y="54545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 dirty="0"/>
            </a:lvl1pPr>
          </a:lstStyle>
          <a:p>
            <a:pPr marL="228600" lvl="0" indent="-228600" algn="ctr"/>
            <a:r>
              <a:rPr lang="en-US" noProof="0"/>
              <a:t>Click icon to insert an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AACAD-4552-CD4D-BDF0-611AEAED22F5}"/>
              </a:ext>
            </a:extLst>
          </p:cNvPr>
          <p:cNvGrpSpPr/>
          <p:nvPr userDrawn="1"/>
        </p:nvGrpSpPr>
        <p:grpSpPr>
          <a:xfrm>
            <a:off x="375970" y="509428"/>
            <a:ext cx="1269708" cy="457523"/>
            <a:chOff x="3078163" y="2341563"/>
            <a:chExt cx="6035676" cy="217487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83A5D12-FAF6-504C-B2FD-C6E83D54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E8BC0E6-FFF7-964A-A8F8-259E13B42E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14F31EA-8D74-B946-A277-58356FD95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E90E716-DDAC-D744-B755-8020656C0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BEDE278-6817-6642-9CED-73B9B0EF7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34752CE-ADF5-5C4D-8231-CC00983FD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927F4F0-2CD3-A742-9CB0-20710EA6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090E6A0-BBE1-434C-8C1D-CD317F3FF280}"/>
              </a:ext>
            </a:extLst>
          </p:cNvPr>
          <p:cNvSpPr/>
          <p:nvPr userDrawn="1"/>
        </p:nvSpPr>
        <p:spPr>
          <a:xfrm>
            <a:off x="5873442" y="5340453"/>
            <a:ext cx="6318556" cy="499631"/>
          </a:xfrm>
          <a:custGeom>
            <a:avLst/>
            <a:gdLst>
              <a:gd name="connsiteX0" fmla="*/ 170902 w 6318556"/>
              <a:gd name="connsiteY0" fmla="*/ 0 h 499631"/>
              <a:gd name="connsiteX1" fmla="*/ 6318556 w 6318556"/>
              <a:gd name="connsiteY1" fmla="*/ 0 h 499631"/>
              <a:gd name="connsiteX2" fmla="*/ 6318556 w 6318556"/>
              <a:gd name="connsiteY2" fmla="*/ 499631 h 499631"/>
              <a:gd name="connsiteX3" fmla="*/ 0 w 6318556"/>
              <a:gd name="connsiteY3" fmla="*/ 499631 h 4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8556" h="499631">
                <a:moveTo>
                  <a:pt x="170902" y="0"/>
                </a:moveTo>
                <a:lnTo>
                  <a:pt x="6318556" y="0"/>
                </a:lnTo>
                <a:lnTo>
                  <a:pt x="6318556" y="499631"/>
                </a:lnTo>
                <a:lnTo>
                  <a:pt x="0" y="49963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54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 userDrawn="1">
          <p15:clr>
            <a:srgbClr val="FBAE40"/>
          </p15:clr>
        </p15:guide>
        <p15:guide id="6" pos="12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1291015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4067557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1291015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cxnSp>
        <p:nvCxnSpPr>
          <p:cNvPr id="52" name="Straight Connector 59"/>
          <p:cNvCxnSpPr/>
          <p:nvPr userDrawn="1"/>
        </p:nvCxnSpPr>
        <p:spPr>
          <a:xfrm>
            <a:off x="7897494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558081" y="1477881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015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1291015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558081" y="2868418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015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1291015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558081" y="425895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5061465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5061465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4328531" y="1477881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5061465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5061465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4328531" y="2868418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5061465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5061465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4328531" y="425895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8" name="Tijdelijke aanduiding voor tekst 35"/>
          <p:cNvSpPr>
            <a:spLocks noGrp="1"/>
          </p:cNvSpPr>
          <p:nvPr>
            <p:ph type="body" sz="quarter" idx="53" hasCustomPrompt="1"/>
          </p:nvPr>
        </p:nvSpPr>
        <p:spPr>
          <a:xfrm>
            <a:off x="8891403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9" name="Tijdelijke aanduiding voor tekst 37"/>
          <p:cNvSpPr>
            <a:spLocks noGrp="1"/>
          </p:cNvSpPr>
          <p:nvPr>
            <p:ph type="body" sz="quarter" idx="54" hasCustomPrompt="1"/>
          </p:nvPr>
        </p:nvSpPr>
        <p:spPr>
          <a:xfrm>
            <a:off x="8891403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0" name="Tijdelijke aanduiding voor tekst 71"/>
          <p:cNvSpPr>
            <a:spLocks noGrp="1"/>
          </p:cNvSpPr>
          <p:nvPr>
            <p:ph type="body" sz="quarter" idx="55" hasCustomPrompt="1"/>
          </p:nvPr>
        </p:nvSpPr>
        <p:spPr>
          <a:xfrm>
            <a:off x="8158469" y="1477881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91" name="Tijdelijke aanduiding voor tekst 35"/>
          <p:cNvSpPr>
            <a:spLocks noGrp="1"/>
          </p:cNvSpPr>
          <p:nvPr>
            <p:ph type="body" sz="quarter" idx="56" hasCustomPrompt="1"/>
          </p:nvPr>
        </p:nvSpPr>
        <p:spPr>
          <a:xfrm>
            <a:off x="8891403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92" name="Tijdelijke aanduiding voor tekst 37"/>
          <p:cNvSpPr>
            <a:spLocks noGrp="1"/>
          </p:cNvSpPr>
          <p:nvPr>
            <p:ph type="body" sz="quarter" idx="57" hasCustomPrompt="1"/>
          </p:nvPr>
        </p:nvSpPr>
        <p:spPr>
          <a:xfrm>
            <a:off x="8891403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3" name="Tijdelijke aanduiding voor tekst 71"/>
          <p:cNvSpPr>
            <a:spLocks noGrp="1"/>
          </p:cNvSpPr>
          <p:nvPr>
            <p:ph type="body" sz="quarter" idx="58" hasCustomPrompt="1"/>
          </p:nvPr>
        </p:nvSpPr>
        <p:spPr>
          <a:xfrm>
            <a:off x="8158469" y="2868418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94" name="Tijdelijke aanduiding voor tekst 35"/>
          <p:cNvSpPr>
            <a:spLocks noGrp="1"/>
          </p:cNvSpPr>
          <p:nvPr>
            <p:ph type="body" sz="quarter" idx="59" hasCustomPrompt="1"/>
          </p:nvPr>
        </p:nvSpPr>
        <p:spPr>
          <a:xfrm>
            <a:off x="8891403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95" name="Tijdelijke aanduiding voor tekst 37"/>
          <p:cNvSpPr>
            <a:spLocks noGrp="1"/>
          </p:cNvSpPr>
          <p:nvPr>
            <p:ph type="body" sz="quarter" idx="60" hasCustomPrompt="1"/>
          </p:nvPr>
        </p:nvSpPr>
        <p:spPr>
          <a:xfrm>
            <a:off x="8891403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6" name="Tijdelijke aanduiding voor tekst 71"/>
          <p:cNvSpPr>
            <a:spLocks noGrp="1"/>
          </p:cNvSpPr>
          <p:nvPr>
            <p:ph type="body" sz="quarter" idx="61" hasCustomPrompt="1"/>
          </p:nvPr>
        </p:nvSpPr>
        <p:spPr>
          <a:xfrm>
            <a:off x="8158469" y="4258955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A8FA3C3-982D-4FF0-AC3B-7CEC4B93E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3494215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6079237" y="1457561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7" y="189693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3494215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7" y="326533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3494215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7" y="4655870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6994489" y="1498201"/>
            <a:ext cx="3724311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6994489" y="189693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6261555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6994489" y="2888738"/>
            <a:ext cx="3724311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6994489" y="326533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6261555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6994489" y="4279275"/>
            <a:ext cx="3724311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6994489" y="4655870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6261555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283E8B5-1FFF-4454-AAA0-2B6D46348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9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6364794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6" y="1877251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636479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6" y="3267788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6364794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6" y="4658325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D8B13C-D7AD-40E5-AB16-80CE14088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8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3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 userDrawn="1">
          <p15:clr>
            <a:srgbClr val="FBAE40"/>
          </p15:clr>
        </p15:guide>
        <p15:guide id="2" orient="horz" pos="32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68EA51-E381-4FE1-8966-210825EC768D}"/>
              </a:ext>
            </a:extLst>
          </p:cNvPr>
          <p:cNvSpPr/>
          <p:nvPr userDrawn="1"/>
        </p:nvSpPr>
        <p:spPr>
          <a:xfrm>
            <a:off x="-11575" y="-11575"/>
            <a:ext cx="6238755" cy="6875362"/>
          </a:xfrm>
          <a:custGeom>
            <a:avLst/>
            <a:gdLst>
              <a:gd name="connsiteX0" fmla="*/ 0 w 6238755"/>
              <a:gd name="connsiteY0" fmla="*/ 0 h 6875362"/>
              <a:gd name="connsiteX1" fmla="*/ 6238755 w 6238755"/>
              <a:gd name="connsiteY1" fmla="*/ 0 h 6875362"/>
              <a:gd name="connsiteX2" fmla="*/ 4155312 w 6238755"/>
              <a:gd name="connsiteY2" fmla="*/ 6875362 h 6875362"/>
              <a:gd name="connsiteX3" fmla="*/ 0 w 6238755"/>
              <a:gd name="connsiteY3" fmla="*/ 6875362 h 6875362"/>
              <a:gd name="connsiteX4" fmla="*/ 0 w 6238755"/>
              <a:gd name="connsiteY4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8755" h="6875362">
                <a:moveTo>
                  <a:pt x="0" y="0"/>
                </a:moveTo>
                <a:lnTo>
                  <a:pt x="6238755" y="0"/>
                </a:lnTo>
                <a:lnTo>
                  <a:pt x="4155312" y="6875362"/>
                </a:lnTo>
                <a:lnTo>
                  <a:pt x="0" y="68753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8" y="1458410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9" y="5950344"/>
            <a:ext cx="3708862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8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City, Country, Date, Year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4016418"/>
            <a:ext cx="4293504" cy="7986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Name Speaker</a:t>
            </a:r>
          </a:p>
          <a:p>
            <a:pPr lvl="1"/>
            <a:r>
              <a:rPr lang="en-US"/>
              <a:t>Department or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9F81BE-1CEF-4A31-9523-3D1E7E8320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21150" y="-23151"/>
            <a:ext cx="8070850" cy="6886938"/>
          </a:xfrm>
          <a:custGeom>
            <a:avLst/>
            <a:gdLst>
              <a:gd name="connsiteX0" fmla="*/ 0 w 8070850"/>
              <a:gd name="connsiteY0" fmla="*/ 0 h 6869575"/>
              <a:gd name="connsiteX1" fmla="*/ 8070850 w 8070850"/>
              <a:gd name="connsiteY1" fmla="*/ 0 h 6869575"/>
              <a:gd name="connsiteX2" fmla="*/ 8070850 w 8070850"/>
              <a:gd name="connsiteY2" fmla="*/ 6869575 h 6869575"/>
              <a:gd name="connsiteX3" fmla="*/ 0 w 8070850"/>
              <a:gd name="connsiteY3" fmla="*/ 6869575 h 6869575"/>
              <a:gd name="connsiteX4" fmla="*/ 0 w 8070850"/>
              <a:gd name="connsiteY4" fmla="*/ 0 h 6869575"/>
              <a:gd name="connsiteX0" fmla="*/ 2095017 w 8070850"/>
              <a:gd name="connsiteY0" fmla="*/ 0 h 6881150"/>
              <a:gd name="connsiteX1" fmla="*/ 8070850 w 8070850"/>
              <a:gd name="connsiteY1" fmla="*/ 11575 h 6881150"/>
              <a:gd name="connsiteX2" fmla="*/ 8070850 w 8070850"/>
              <a:gd name="connsiteY2" fmla="*/ 6881150 h 6881150"/>
              <a:gd name="connsiteX3" fmla="*/ 0 w 8070850"/>
              <a:gd name="connsiteY3" fmla="*/ 6881150 h 6881150"/>
              <a:gd name="connsiteX4" fmla="*/ 2095017 w 8070850"/>
              <a:gd name="connsiteY4" fmla="*/ 0 h 6881150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6881150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0850" h="6886938">
                <a:moveTo>
                  <a:pt x="2095017" y="0"/>
                </a:moveTo>
                <a:lnTo>
                  <a:pt x="8070850" y="11575"/>
                </a:lnTo>
                <a:lnTo>
                  <a:pt x="8070850" y="3570791"/>
                </a:lnTo>
                <a:lnTo>
                  <a:pt x="7094718" y="6886938"/>
                </a:lnTo>
                <a:lnTo>
                  <a:pt x="0" y="6881150"/>
                </a:lnTo>
                <a:lnTo>
                  <a:pt x="2095017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l">
              <a:buNone/>
              <a:defRPr lang="nl-NL" sz="1600"/>
            </a:lvl1pPr>
          </a:lstStyle>
          <a:p>
            <a:pPr marL="228600" lvl="0" indent="-228600" algn="ctr"/>
            <a:r>
              <a:rPr lang="nl-NL"/>
              <a:t>Click icon to insert an image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6A9B49-8AED-450F-A00B-44250A03E26A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1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53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435261"/>
            <a:ext cx="10531475" cy="4629873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05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3500D30-49DD-4578-8F27-3D8D9C43D2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113" y="-11113"/>
            <a:ext cx="7105651" cy="6869113"/>
          </a:xfrm>
          <a:custGeom>
            <a:avLst/>
            <a:gdLst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710565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473284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45964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57538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651" h="6869113">
                <a:moveTo>
                  <a:pt x="0" y="0"/>
                </a:moveTo>
                <a:lnTo>
                  <a:pt x="7105651" y="0"/>
                </a:lnTo>
                <a:lnTo>
                  <a:pt x="5080081" y="6869113"/>
                </a:lnTo>
                <a:lnTo>
                  <a:pt x="0" y="6869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1458410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6A9B49-8AED-450F-A00B-44250A03E26A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1" name="Rechthoek 6">
            <a:extLst>
              <a:ext uri="{FF2B5EF4-FFF2-40B4-BE49-F238E27FC236}">
                <a16:creationId xmlns:a16="http://schemas.microsoft.com/office/drawing/2014/main" id="{1A65DB7A-5092-4396-A37B-193C8DC3AFD3}"/>
              </a:ext>
            </a:extLst>
          </p:cNvPr>
          <p:cNvSpPr/>
          <p:nvPr userDrawn="1"/>
        </p:nvSpPr>
        <p:spPr>
          <a:xfrm>
            <a:off x="11651935" y="6259335"/>
            <a:ext cx="456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fld id="{478F02DA-AB65-4DE3-8C32-C1DFFF12922F}" type="slidenum">
              <a:rPr lang="nl-NL" sz="1200">
                <a:solidFill>
                  <a:srgbClr val="FFFFFF"/>
                </a:solidFill>
                <a:cs typeface="Arial" pitchFamily="34" charset="0"/>
              </a:rPr>
              <a:pPr algn="ctr">
                <a:defRPr/>
              </a:pPr>
              <a:t>‹#›</a:t>
            </a:fld>
            <a:endParaRPr lang="nl-NL" sz="120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0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E84C82-2EBD-4081-BBC7-80B159D802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0421" y="-23151"/>
            <a:ext cx="6091579" cy="6886938"/>
          </a:xfrm>
          <a:custGeom>
            <a:avLst/>
            <a:gdLst>
              <a:gd name="connsiteX0" fmla="*/ 0 w 8070850"/>
              <a:gd name="connsiteY0" fmla="*/ 0 h 6869575"/>
              <a:gd name="connsiteX1" fmla="*/ 8070850 w 8070850"/>
              <a:gd name="connsiteY1" fmla="*/ 0 h 6869575"/>
              <a:gd name="connsiteX2" fmla="*/ 8070850 w 8070850"/>
              <a:gd name="connsiteY2" fmla="*/ 6869575 h 6869575"/>
              <a:gd name="connsiteX3" fmla="*/ 0 w 8070850"/>
              <a:gd name="connsiteY3" fmla="*/ 6869575 h 6869575"/>
              <a:gd name="connsiteX4" fmla="*/ 0 w 8070850"/>
              <a:gd name="connsiteY4" fmla="*/ 0 h 6869575"/>
              <a:gd name="connsiteX0" fmla="*/ 2095017 w 8070850"/>
              <a:gd name="connsiteY0" fmla="*/ 0 h 6881150"/>
              <a:gd name="connsiteX1" fmla="*/ 8070850 w 8070850"/>
              <a:gd name="connsiteY1" fmla="*/ 11575 h 6881150"/>
              <a:gd name="connsiteX2" fmla="*/ 8070850 w 8070850"/>
              <a:gd name="connsiteY2" fmla="*/ 6881150 h 6881150"/>
              <a:gd name="connsiteX3" fmla="*/ 0 w 8070850"/>
              <a:gd name="connsiteY3" fmla="*/ 6881150 h 6881150"/>
              <a:gd name="connsiteX4" fmla="*/ 2095017 w 8070850"/>
              <a:gd name="connsiteY4" fmla="*/ 0 h 6881150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6881150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39238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3923817 w 8070850"/>
              <a:gd name="connsiteY5" fmla="*/ 0 h 6886938"/>
              <a:gd name="connsiteX0" fmla="*/ 1944546 w 6091579"/>
              <a:gd name="connsiteY0" fmla="*/ 0 h 6886938"/>
              <a:gd name="connsiteX1" fmla="*/ 6091579 w 6091579"/>
              <a:gd name="connsiteY1" fmla="*/ 11575 h 6886938"/>
              <a:gd name="connsiteX2" fmla="*/ 6091579 w 6091579"/>
              <a:gd name="connsiteY2" fmla="*/ 3570791 h 6886938"/>
              <a:gd name="connsiteX3" fmla="*/ 5115447 w 6091579"/>
              <a:gd name="connsiteY3" fmla="*/ 6886938 h 6886938"/>
              <a:gd name="connsiteX4" fmla="*/ 0 w 6091579"/>
              <a:gd name="connsiteY4" fmla="*/ 6881150 h 6886938"/>
              <a:gd name="connsiteX5" fmla="*/ 1944546 w 6091579"/>
              <a:gd name="connsiteY5" fmla="*/ 0 h 68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1579" h="6886938">
                <a:moveTo>
                  <a:pt x="1944546" y="0"/>
                </a:moveTo>
                <a:lnTo>
                  <a:pt x="6091579" y="11575"/>
                </a:lnTo>
                <a:lnTo>
                  <a:pt x="6091579" y="3570791"/>
                </a:lnTo>
                <a:lnTo>
                  <a:pt x="5115447" y="6886938"/>
                </a:lnTo>
                <a:lnTo>
                  <a:pt x="0" y="6881150"/>
                </a:lnTo>
                <a:lnTo>
                  <a:pt x="1944546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982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7502678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pic>
        <p:nvPicPr>
          <p:cNvPr id="8" name="Picture 7" descr="Android.png">
            <a:extLst>
              <a:ext uri="{FF2B5EF4-FFF2-40B4-BE49-F238E27FC236}">
                <a16:creationId xmlns:a16="http://schemas.microsoft.com/office/drawing/2014/main" id="{697FABA5-4118-4203-BA93-DBCD7FC45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940" y="1774357"/>
            <a:ext cx="2118359" cy="4067644"/>
          </a:xfrm>
          <a:prstGeom prst="rect">
            <a:avLst/>
          </a:prstGeom>
          <a:effectLst>
            <a:reflection blurRad="6350" stA="52000" endA="300" endPos="5000" dir="5400000" sy="-100000" algn="bl" rotWithShape="0"/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7760" y="2174240"/>
            <a:ext cx="1955800" cy="328167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42546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7" descr="ipad.png">
            <a:extLst>
              <a:ext uri="{FF2B5EF4-FFF2-40B4-BE49-F238E27FC236}">
                <a16:creationId xmlns:a16="http://schemas.microsoft.com/office/drawing/2014/main" id="{40E220D6-FD15-44C4-AA9B-F78ACC70C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880" y="2087067"/>
            <a:ext cx="4915097" cy="3567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5399682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3210" y="2286000"/>
            <a:ext cx="4069080" cy="309371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738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808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435261"/>
            <a:ext cx="10531475" cy="4629873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84586" y="1986646"/>
            <a:ext cx="5751070" cy="356920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447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D46337D-F323-43EF-9D83-A24E25DA92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2756" y="-11575"/>
            <a:ext cx="12204756" cy="6880687"/>
          </a:xfrm>
          <a:custGeom>
            <a:avLst/>
            <a:gdLst>
              <a:gd name="connsiteX0" fmla="*/ 0 w 12204756"/>
              <a:gd name="connsiteY0" fmla="*/ 0 h 6858001"/>
              <a:gd name="connsiteX1" fmla="*/ 12204756 w 12204756"/>
              <a:gd name="connsiteY1" fmla="*/ 0 h 6858001"/>
              <a:gd name="connsiteX2" fmla="*/ 12204756 w 12204756"/>
              <a:gd name="connsiteY2" fmla="*/ 6858001 h 6858001"/>
              <a:gd name="connsiteX3" fmla="*/ 0 w 12204756"/>
              <a:gd name="connsiteY3" fmla="*/ 6858001 h 6858001"/>
              <a:gd name="connsiteX4" fmla="*/ 0 w 12204756"/>
              <a:gd name="connsiteY4" fmla="*/ 0 h 6858001"/>
              <a:gd name="connsiteX0" fmla="*/ 0 w 12204756"/>
              <a:gd name="connsiteY0" fmla="*/ 462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4756 w 12204756"/>
              <a:gd name="connsiteY3" fmla="*/ 6858463 h 6858463"/>
              <a:gd name="connsiteX4" fmla="*/ 0 w 12204756"/>
              <a:gd name="connsiteY4" fmla="*/ 6858463 h 6858463"/>
              <a:gd name="connsiteX5" fmla="*/ 0 w 12204756"/>
              <a:gd name="connsiteY5" fmla="*/ 462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4756 w 12204756"/>
              <a:gd name="connsiteY3" fmla="*/ 6858463 h 6858463"/>
              <a:gd name="connsiteX4" fmla="*/ 0 w 12204756"/>
              <a:gd name="connsiteY4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5868365 h 6858463"/>
              <a:gd name="connsiteX4" fmla="*/ 12204756 w 12204756"/>
              <a:gd name="connsiteY4" fmla="*/ 6858463 h 6858463"/>
              <a:gd name="connsiteX5" fmla="*/ 0 w 12204756"/>
              <a:gd name="connsiteY5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2569580 h 6858463"/>
              <a:gd name="connsiteX4" fmla="*/ 12200898 w 12204756"/>
              <a:gd name="connsiteY4" fmla="*/ 5868365 h 6858463"/>
              <a:gd name="connsiteX5" fmla="*/ 12204756 w 12204756"/>
              <a:gd name="connsiteY5" fmla="*/ 6858463 h 6858463"/>
              <a:gd name="connsiteX6" fmla="*/ 0 w 12204756"/>
              <a:gd name="connsiteY6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12200898 w 12212472"/>
              <a:gd name="connsiteY5" fmla="*/ 5868365 h 6858463"/>
              <a:gd name="connsiteX6" fmla="*/ 12204756 w 12212472"/>
              <a:gd name="connsiteY6" fmla="*/ 6858463 h 6858463"/>
              <a:gd name="connsiteX7" fmla="*/ 0 w 12212472"/>
              <a:gd name="connsiteY7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12212472 w 12212472"/>
              <a:gd name="connsiteY5" fmla="*/ 5127585 h 6858463"/>
              <a:gd name="connsiteX6" fmla="*/ 12200898 w 12212472"/>
              <a:gd name="connsiteY6" fmla="*/ 5868365 h 6858463"/>
              <a:gd name="connsiteX7" fmla="*/ 12204756 w 12212472"/>
              <a:gd name="connsiteY7" fmla="*/ 6858463 h 6858463"/>
              <a:gd name="connsiteX8" fmla="*/ 0 w 12212472"/>
              <a:gd name="connsiteY8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5996867 w 12212472"/>
              <a:gd name="connsiteY5" fmla="*/ 5845215 h 6858463"/>
              <a:gd name="connsiteX6" fmla="*/ 12200898 w 12212472"/>
              <a:gd name="connsiteY6" fmla="*/ 5868365 h 6858463"/>
              <a:gd name="connsiteX7" fmla="*/ 12204756 w 12212472"/>
              <a:gd name="connsiteY7" fmla="*/ 6858463 h 6858463"/>
              <a:gd name="connsiteX8" fmla="*/ 0 w 12212472"/>
              <a:gd name="connsiteY8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2569580 h 6858463"/>
              <a:gd name="connsiteX4" fmla="*/ 7003864 w 12204756"/>
              <a:gd name="connsiteY4" fmla="*/ 2569581 h 6858463"/>
              <a:gd name="connsiteX5" fmla="*/ 5996867 w 12204756"/>
              <a:gd name="connsiteY5" fmla="*/ 5845215 h 6858463"/>
              <a:gd name="connsiteX6" fmla="*/ 12200898 w 12204756"/>
              <a:gd name="connsiteY6" fmla="*/ 5868365 h 6858463"/>
              <a:gd name="connsiteX7" fmla="*/ 12204756 w 12204756"/>
              <a:gd name="connsiteY7" fmla="*/ 6858463 h 6858463"/>
              <a:gd name="connsiteX8" fmla="*/ 0 w 12204756"/>
              <a:gd name="connsiteY8" fmla="*/ 6858463 h 68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4756" h="6858463">
                <a:moveTo>
                  <a:pt x="0" y="6858463"/>
                </a:moveTo>
                <a:lnTo>
                  <a:pt x="1968878" y="0"/>
                </a:lnTo>
                <a:lnTo>
                  <a:pt x="12204756" y="462"/>
                </a:lnTo>
                <a:lnTo>
                  <a:pt x="12200898" y="2569580"/>
                </a:lnTo>
                <a:lnTo>
                  <a:pt x="7003864" y="2569581"/>
                </a:lnTo>
                <a:lnTo>
                  <a:pt x="5996867" y="5845215"/>
                </a:lnTo>
                <a:lnTo>
                  <a:pt x="12200898" y="5868365"/>
                </a:lnTo>
                <a:lnTo>
                  <a:pt x="12204756" y="6858463"/>
                </a:lnTo>
                <a:lnTo>
                  <a:pt x="0" y="685846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nl-NL"/>
              <a:t>Click on the icon to insert an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660F30-F599-4A0C-922C-C0030A7D2605}"/>
              </a:ext>
            </a:extLst>
          </p:cNvPr>
          <p:cNvSpPr/>
          <p:nvPr userDrawn="1"/>
        </p:nvSpPr>
        <p:spPr>
          <a:xfrm>
            <a:off x="5982350" y="2546429"/>
            <a:ext cx="6209649" cy="3333261"/>
          </a:xfrm>
          <a:custGeom>
            <a:avLst/>
            <a:gdLst>
              <a:gd name="connsiteX0" fmla="*/ 0 w 6196314"/>
              <a:gd name="connsiteY0" fmla="*/ 0 h 3299608"/>
              <a:gd name="connsiteX1" fmla="*/ 6196314 w 6196314"/>
              <a:gd name="connsiteY1" fmla="*/ 0 h 3299608"/>
              <a:gd name="connsiteX2" fmla="*/ 6196314 w 6196314"/>
              <a:gd name="connsiteY2" fmla="*/ 3299608 h 3299608"/>
              <a:gd name="connsiteX3" fmla="*/ 0 w 6196314"/>
              <a:gd name="connsiteY3" fmla="*/ 3299608 h 3299608"/>
              <a:gd name="connsiteX4" fmla="*/ 0 w 6196314"/>
              <a:gd name="connsiteY4" fmla="*/ 0 h 3299608"/>
              <a:gd name="connsiteX0" fmla="*/ 983848 w 6196314"/>
              <a:gd name="connsiteY0" fmla="*/ 0 h 3311183"/>
              <a:gd name="connsiteX1" fmla="*/ 6196314 w 6196314"/>
              <a:gd name="connsiteY1" fmla="*/ 11575 h 3311183"/>
              <a:gd name="connsiteX2" fmla="*/ 6196314 w 6196314"/>
              <a:gd name="connsiteY2" fmla="*/ 3311183 h 3311183"/>
              <a:gd name="connsiteX3" fmla="*/ 0 w 6196314"/>
              <a:gd name="connsiteY3" fmla="*/ 3311183 h 3311183"/>
              <a:gd name="connsiteX4" fmla="*/ 983848 w 6196314"/>
              <a:gd name="connsiteY4" fmla="*/ 0 h 3311183"/>
              <a:gd name="connsiteX0" fmla="*/ 997183 w 6209649"/>
              <a:gd name="connsiteY0" fmla="*/ 0 h 3311183"/>
              <a:gd name="connsiteX1" fmla="*/ 6209649 w 6209649"/>
              <a:gd name="connsiteY1" fmla="*/ 11575 h 3311183"/>
              <a:gd name="connsiteX2" fmla="*/ 6209649 w 6209649"/>
              <a:gd name="connsiteY2" fmla="*/ 3311183 h 3311183"/>
              <a:gd name="connsiteX3" fmla="*/ 0 w 6209649"/>
              <a:gd name="connsiteY3" fmla="*/ 3290228 h 3311183"/>
              <a:gd name="connsiteX4" fmla="*/ 997183 w 6209649"/>
              <a:gd name="connsiteY4" fmla="*/ 0 h 331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9649" h="3311183">
                <a:moveTo>
                  <a:pt x="997183" y="0"/>
                </a:moveTo>
                <a:lnTo>
                  <a:pt x="6209649" y="11575"/>
                </a:lnTo>
                <a:lnTo>
                  <a:pt x="6209649" y="3311183"/>
                </a:lnTo>
                <a:lnTo>
                  <a:pt x="0" y="3290228"/>
                </a:lnTo>
                <a:lnTo>
                  <a:pt x="99718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12755" y="-1"/>
            <a:ext cx="1980450" cy="6869113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2995165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F4F2B-D6E4-49FD-A49C-C066BB1C819A}"/>
              </a:ext>
            </a:extLst>
          </p:cNvPr>
          <p:cNvGrpSpPr/>
          <p:nvPr userDrawn="1"/>
        </p:nvGrpSpPr>
        <p:grpSpPr>
          <a:xfrm>
            <a:off x="596687" y="509429"/>
            <a:ext cx="693334" cy="249834"/>
            <a:chOff x="3078163" y="2341563"/>
            <a:chExt cx="6035676" cy="2174875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C873411-21FD-495E-B469-63EE401DFB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C37F28F2-3A6B-4A2D-BB07-336F952F9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6C91EE9-45B1-4CA7-B9FF-2B382E9B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FB6BFED-CA50-4767-90E7-F7F31F6E8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CCB9127-4DB0-4E41-9BAE-0917376F7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54C9E3C8-5976-4789-B0A2-88D59AF8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D20CC8FB-6D1D-428F-A33D-C001800D2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" grpId="0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>
          <p15:clr>
            <a:srgbClr val="FBAE40"/>
          </p15:clr>
        </p15:guide>
        <p15:guide id="6" pos="12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1291015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4067557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1291015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cxnSp>
        <p:nvCxnSpPr>
          <p:cNvPr id="52" name="Straight Connector 59"/>
          <p:cNvCxnSpPr/>
          <p:nvPr userDrawn="1"/>
        </p:nvCxnSpPr>
        <p:spPr>
          <a:xfrm>
            <a:off x="7897494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558081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015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1291015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558081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015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1291015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558081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5061465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5061465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4328531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5061465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5061465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4328531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5061465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5061465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4328531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8" name="Tijdelijke aanduiding voor tekst 35"/>
          <p:cNvSpPr>
            <a:spLocks noGrp="1"/>
          </p:cNvSpPr>
          <p:nvPr>
            <p:ph type="body" sz="quarter" idx="53" hasCustomPrompt="1"/>
          </p:nvPr>
        </p:nvSpPr>
        <p:spPr>
          <a:xfrm>
            <a:off x="8891403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9" name="Tijdelijke aanduiding voor tekst 37"/>
          <p:cNvSpPr>
            <a:spLocks noGrp="1"/>
          </p:cNvSpPr>
          <p:nvPr>
            <p:ph type="body" sz="quarter" idx="54" hasCustomPrompt="1"/>
          </p:nvPr>
        </p:nvSpPr>
        <p:spPr>
          <a:xfrm>
            <a:off x="8891403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0" name="Tijdelijke aanduiding voor tekst 71"/>
          <p:cNvSpPr>
            <a:spLocks noGrp="1"/>
          </p:cNvSpPr>
          <p:nvPr>
            <p:ph type="body" sz="quarter" idx="55" hasCustomPrompt="1"/>
          </p:nvPr>
        </p:nvSpPr>
        <p:spPr>
          <a:xfrm>
            <a:off x="8158469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91" name="Tijdelijke aanduiding voor tekst 35"/>
          <p:cNvSpPr>
            <a:spLocks noGrp="1"/>
          </p:cNvSpPr>
          <p:nvPr>
            <p:ph type="body" sz="quarter" idx="56" hasCustomPrompt="1"/>
          </p:nvPr>
        </p:nvSpPr>
        <p:spPr>
          <a:xfrm>
            <a:off x="8891403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92" name="Tijdelijke aanduiding voor tekst 37"/>
          <p:cNvSpPr>
            <a:spLocks noGrp="1"/>
          </p:cNvSpPr>
          <p:nvPr>
            <p:ph type="body" sz="quarter" idx="57" hasCustomPrompt="1"/>
          </p:nvPr>
        </p:nvSpPr>
        <p:spPr>
          <a:xfrm>
            <a:off x="8891403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3" name="Tijdelijke aanduiding voor tekst 71"/>
          <p:cNvSpPr>
            <a:spLocks noGrp="1"/>
          </p:cNvSpPr>
          <p:nvPr>
            <p:ph type="body" sz="quarter" idx="58" hasCustomPrompt="1"/>
          </p:nvPr>
        </p:nvSpPr>
        <p:spPr>
          <a:xfrm>
            <a:off x="8158469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94" name="Tijdelijke aanduiding voor tekst 35"/>
          <p:cNvSpPr>
            <a:spLocks noGrp="1"/>
          </p:cNvSpPr>
          <p:nvPr>
            <p:ph type="body" sz="quarter" idx="59" hasCustomPrompt="1"/>
          </p:nvPr>
        </p:nvSpPr>
        <p:spPr>
          <a:xfrm>
            <a:off x="8891403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95" name="Tijdelijke aanduiding voor tekst 37"/>
          <p:cNvSpPr>
            <a:spLocks noGrp="1"/>
          </p:cNvSpPr>
          <p:nvPr>
            <p:ph type="body" sz="quarter" idx="60" hasCustomPrompt="1"/>
          </p:nvPr>
        </p:nvSpPr>
        <p:spPr>
          <a:xfrm>
            <a:off x="8891403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6" name="Tijdelijke aanduiding voor tekst 71"/>
          <p:cNvSpPr>
            <a:spLocks noGrp="1"/>
          </p:cNvSpPr>
          <p:nvPr>
            <p:ph type="body" sz="quarter" idx="61" hasCustomPrompt="1"/>
          </p:nvPr>
        </p:nvSpPr>
        <p:spPr>
          <a:xfrm>
            <a:off x="8158469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A8FA3C3-982D-4FF0-AC3B-7CEC4B93E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8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6079237" y="1457561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7" y="2311939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7" y="3702476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7" y="509301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6994489" y="1498201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6994489" y="2311939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6261555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6994489" y="2888738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6994489" y="3702476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6261555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6994489" y="4279275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6994489" y="509301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6261555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283E8B5-1FFF-4454-AAA0-2B6D46348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7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6" y="2311939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6" y="3702476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6" y="5093013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D8B13C-D7AD-40E5-AB16-80CE14088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0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7357" y="379096"/>
            <a:ext cx="7698423" cy="8172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/>
              <a:t>Edit header style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47357" y="1198562"/>
            <a:ext cx="10952481" cy="315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1800" b="1">
                <a:solidFill>
                  <a:schemeClr val="accent1"/>
                </a:solidFill>
              </a:defRPr>
            </a:lvl3pPr>
            <a:lvl4pPr marL="1371600" indent="0">
              <a:buNone/>
              <a:defRPr sz="1600" b="1">
                <a:solidFill>
                  <a:schemeClr val="accent1"/>
                </a:solidFill>
              </a:defRPr>
            </a:lvl4pPr>
            <a:lvl5pPr marL="1828800" indent="0">
              <a:buNone/>
              <a:defRPr sz="1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Sub title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7357" y="1773238"/>
            <a:ext cx="5547043" cy="40687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 marL="685800" indent="-228600">
              <a:buClr>
                <a:schemeClr val="accent1"/>
              </a:buClr>
              <a:buFont typeface="Calibri" panose="020F0502020204030204" pitchFamily="34" charset="0"/>
              <a:buChar char="-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99438" y="106363"/>
            <a:ext cx="3176587" cy="2905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000">
                <a:solidFill>
                  <a:schemeClr val="bg1"/>
                </a:solidFill>
              </a:defRPr>
            </a:lvl2pPr>
            <a:lvl3pPr marL="914400" indent="0">
              <a:buNone/>
              <a:defRPr sz="10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subject text styles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5" y="6320490"/>
            <a:ext cx="8897938" cy="160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footnote</a:t>
            </a:r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6" hasCustomPrompt="1"/>
          </p:nvPr>
        </p:nvSpPr>
        <p:spPr>
          <a:xfrm>
            <a:off x="6225988" y="1773238"/>
            <a:ext cx="5173850" cy="4068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17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orient="horz" pos="111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65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3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 userDrawn="1">
          <p15:clr>
            <a:srgbClr val="FBAE40"/>
          </p15:clr>
        </p15:guide>
        <p15:guide id="2" orient="horz" pos="32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BCF1-620B-6A42-B2E5-BA65B2D7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CB1A-9D17-7542-BED2-080EE470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0BB44-63B2-4A4C-BF6F-3233F756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9193-0B71-AC46-B24D-3D2CC31A256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6F2E3-951A-5742-B112-A2CD2585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D3DE-4201-BE46-8730-8C9E8DB2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CBA3-AF31-6D49-BEA4-636CFB5FD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44A52-4243-C94C-9D7D-D95004A3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89193-0B71-AC46-B24D-3D2CC31A256F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7703D-7B89-EA4B-8082-2BE23335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0CF72-A052-624B-AAD0-40277DA1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8CBA3-AF31-6D49-BEA4-636CFB5FD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4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3">
            <a:extLst>
              <a:ext uri="{FF2B5EF4-FFF2-40B4-BE49-F238E27FC236}">
                <a16:creationId xmlns:a16="http://schemas.microsoft.com/office/drawing/2014/main" id="{0F111399-0853-4003-B801-EEE0A470D4D4}"/>
              </a:ext>
            </a:extLst>
          </p:cNvPr>
          <p:cNvGrpSpPr/>
          <p:nvPr userDrawn="1"/>
        </p:nvGrpSpPr>
        <p:grpSpPr>
          <a:xfrm>
            <a:off x="1338368" y="1900547"/>
            <a:ext cx="9605085" cy="4132027"/>
            <a:chOff x="1289907" y="1209727"/>
            <a:chExt cx="9605085" cy="4132027"/>
          </a:xfrm>
        </p:grpSpPr>
        <p:sp>
          <p:nvSpPr>
            <p:cNvPr id="9" name="Rectangle 35">
              <a:extLst>
                <a:ext uri="{FF2B5EF4-FFF2-40B4-BE49-F238E27FC236}">
                  <a16:creationId xmlns:a16="http://schemas.microsoft.com/office/drawing/2014/main" id="{9F0202DC-D15A-461B-B46A-8C32477B30E1}"/>
                </a:ext>
              </a:extLst>
            </p:cNvPr>
            <p:cNvSpPr/>
            <p:nvPr/>
          </p:nvSpPr>
          <p:spPr>
            <a:xfrm>
              <a:off x="6143002" y="1209727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D36D8-FC89-4FD1-8DB6-2DF884D771EC}"/>
                </a:ext>
              </a:extLst>
            </p:cNvPr>
            <p:cNvSpPr/>
            <p:nvPr/>
          </p:nvSpPr>
          <p:spPr>
            <a:xfrm>
              <a:off x="1289907" y="1209727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43">
              <a:extLst>
                <a:ext uri="{FF2B5EF4-FFF2-40B4-BE49-F238E27FC236}">
                  <a16:creationId xmlns:a16="http://schemas.microsoft.com/office/drawing/2014/main" id="{B2A292D7-806F-40A6-8A45-E82055912C74}"/>
                </a:ext>
              </a:extLst>
            </p:cNvPr>
            <p:cNvSpPr/>
            <p:nvPr/>
          </p:nvSpPr>
          <p:spPr>
            <a:xfrm>
              <a:off x="6143002" y="3321670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002B7D63-A551-4F0C-8495-F05187FF87C4}"/>
                </a:ext>
              </a:extLst>
            </p:cNvPr>
            <p:cNvSpPr/>
            <p:nvPr/>
          </p:nvSpPr>
          <p:spPr>
            <a:xfrm>
              <a:off x="1289907" y="3321670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sub title style</a:t>
            </a:r>
            <a:endParaRPr lang="nl-NL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175" y="1962150"/>
            <a:ext cx="3631463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98C254CC-74B9-40A5-9891-B6101C2F993E}"/>
              </a:ext>
            </a:extLst>
          </p:cNvPr>
          <p:cNvSpPr/>
          <p:nvPr userDrawn="1"/>
        </p:nvSpPr>
        <p:spPr>
          <a:xfrm>
            <a:off x="4656729" y="2485354"/>
            <a:ext cx="1385168" cy="1389348"/>
          </a:xfrm>
          <a:custGeom>
            <a:avLst/>
            <a:gdLst>
              <a:gd name="connsiteX0" fmla="*/ 1385168 w 1385168"/>
              <a:gd name="connsiteY0" fmla="*/ 0 h 1389348"/>
              <a:gd name="connsiteX1" fmla="*/ 1385168 w 1385168"/>
              <a:gd name="connsiteY1" fmla="*/ 1389348 h 1389348"/>
              <a:gd name="connsiteX2" fmla="*/ 0 w 1385168"/>
              <a:gd name="connsiteY2" fmla="*/ 1389348 h 1389348"/>
              <a:gd name="connsiteX3" fmla="*/ 2484 w 1385168"/>
              <a:gd name="connsiteY3" fmla="*/ 1363430 h 1389348"/>
              <a:gd name="connsiteX4" fmla="*/ 105777 w 1385168"/>
              <a:gd name="connsiteY4" fmla="*/ 1169282 h 1389348"/>
              <a:gd name="connsiteX5" fmla="*/ 1169725 w 1385168"/>
              <a:gd name="connsiteY5" fmla="*/ 105334 h 1389348"/>
              <a:gd name="connsiteX6" fmla="*/ 1363873 w 1385168"/>
              <a:gd name="connsiteY6" fmla="*/ 2041 h 1389348"/>
              <a:gd name="connsiteX0" fmla="*/ 1385168 w 1476608"/>
              <a:gd name="connsiteY0" fmla="*/ 1389348 h 1480788"/>
              <a:gd name="connsiteX1" fmla="*/ 0 w 1476608"/>
              <a:gd name="connsiteY1" fmla="*/ 1389348 h 1480788"/>
              <a:gd name="connsiteX2" fmla="*/ 2484 w 1476608"/>
              <a:gd name="connsiteY2" fmla="*/ 1363430 h 1480788"/>
              <a:gd name="connsiteX3" fmla="*/ 105777 w 1476608"/>
              <a:gd name="connsiteY3" fmla="*/ 1169282 h 1480788"/>
              <a:gd name="connsiteX4" fmla="*/ 1169725 w 1476608"/>
              <a:gd name="connsiteY4" fmla="*/ 105334 h 1480788"/>
              <a:gd name="connsiteX5" fmla="*/ 1363873 w 1476608"/>
              <a:gd name="connsiteY5" fmla="*/ 2041 h 1480788"/>
              <a:gd name="connsiteX6" fmla="*/ 1385168 w 1476608"/>
              <a:gd name="connsiteY6" fmla="*/ 0 h 1480788"/>
              <a:gd name="connsiteX7" fmla="*/ 1476608 w 1476608"/>
              <a:gd name="connsiteY7" fmla="*/ 1480788 h 1480788"/>
              <a:gd name="connsiteX0" fmla="*/ 1385168 w 1385168"/>
              <a:gd name="connsiteY0" fmla="*/ 1389348 h 1389348"/>
              <a:gd name="connsiteX1" fmla="*/ 0 w 1385168"/>
              <a:gd name="connsiteY1" fmla="*/ 1389348 h 1389348"/>
              <a:gd name="connsiteX2" fmla="*/ 2484 w 1385168"/>
              <a:gd name="connsiteY2" fmla="*/ 1363430 h 1389348"/>
              <a:gd name="connsiteX3" fmla="*/ 105777 w 1385168"/>
              <a:gd name="connsiteY3" fmla="*/ 1169282 h 1389348"/>
              <a:gd name="connsiteX4" fmla="*/ 1169725 w 1385168"/>
              <a:gd name="connsiteY4" fmla="*/ 105334 h 1389348"/>
              <a:gd name="connsiteX5" fmla="*/ 1363873 w 1385168"/>
              <a:gd name="connsiteY5" fmla="*/ 2041 h 1389348"/>
              <a:gd name="connsiteX6" fmla="*/ 1385168 w 1385168"/>
              <a:gd name="connsiteY6" fmla="*/ 0 h 1389348"/>
              <a:gd name="connsiteX0" fmla="*/ 0 w 1385168"/>
              <a:gd name="connsiteY0" fmla="*/ 1389348 h 1389348"/>
              <a:gd name="connsiteX1" fmla="*/ 2484 w 1385168"/>
              <a:gd name="connsiteY1" fmla="*/ 1363430 h 1389348"/>
              <a:gd name="connsiteX2" fmla="*/ 105777 w 1385168"/>
              <a:gd name="connsiteY2" fmla="*/ 1169282 h 1389348"/>
              <a:gd name="connsiteX3" fmla="*/ 1169725 w 1385168"/>
              <a:gd name="connsiteY3" fmla="*/ 105334 h 1389348"/>
              <a:gd name="connsiteX4" fmla="*/ 1363873 w 1385168"/>
              <a:gd name="connsiteY4" fmla="*/ 2041 h 1389348"/>
              <a:gd name="connsiteX5" fmla="*/ 1385168 w 1385168"/>
              <a:gd name="connsiteY5" fmla="*/ 0 h 138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5168" h="1389348">
                <a:moveTo>
                  <a:pt x="0" y="1389348"/>
                </a:moveTo>
                <a:lnTo>
                  <a:pt x="2484" y="1363430"/>
                </a:lnTo>
                <a:cubicBezTo>
                  <a:pt x="16256" y="1292296"/>
                  <a:pt x="50687" y="1224371"/>
                  <a:pt x="105777" y="1169282"/>
                </a:cubicBezTo>
                <a:lnTo>
                  <a:pt x="1169725" y="105334"/>
                </a:lnTo>
                <a:cubicBezTo>
                  <a:pt x="1224815" y="50244"/>
                  <a:pt x="1292740" y="15814"/>
                  <a:pt x="1363873" y="2041"/>
                </a:cubicBezTo>
                <a:lnTo>
                  <a:pt x="1385168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69BB58D-0B1D-49CF-AC59-FABFB91E2B11}"/>
              </a:ext>
            </a:extLst>
          </p:cNvPr>
          <p:cNvSpPr/>
          <p:nvPr userDrawn="1"/>
        </p:nvSpPr>
        <p:spPr>
          <a:xfrm>
            <a:off x="4937155" y="2761246"/>
            <a:ext cx="1104742" cy="1113457"/>
          </a:xfrm>
          <a:custGeom>
            <a:avLst/>
            <a:gdLst>
              <a:gd name="connsiteX0" fmla="*/ 1104742 w 1104742"/>
              <a:gd name="connsiteY0" fmla="*/ 0 h 1113457"/>
              <a:gd name="connsiteX1" fmla="*/ 1104742 w 1104742"/>
              <a:gd name="connsiteY1" fmla="*/ 1113457 h 1113457"/>
              <a:gd name="connsiteX2" fmla="*/ 0 w 1104742"/>
              <a:gd name="connsiteY2" fmla="*/ 1113457 h 1113457"/>
              <a:gd name="connsiteX3" fmla="*/ 13331 w 1104742"/>
              <a:gd name="connsiteY3" fmla="*/ 1044950 h 1113457"/>
              <a:gd name="connsiteX4" fmla="*/ 80134 w 1104742"/>
              <a:gd name="connsiteY4" fmla="*/ 944349 h 1113457"/>
              <a:gd name="connsiteX5" fmla="*/ 940257 w 1104742"/>
              <a:gd name="connsiteY5" fmla="*/ 84226 h 1113457"/>
              <a:gd name="connsiteX6" fmla="*/ 1097211 w 1104742"/>
              <a:gd name="connsiteY6" fmla="*/ 722 h 111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742" h="1113457">
                <a:moveTo>
                  <a:pt x="1104742" y="0"/>
                </a:moveTo>
                <a:lnTo>
                  <a:pt x="1104742" y="1113457"/>
                </a:lnTo>
                <a:lnTo>
                  <a:pt x="0" y="1113457"/>
                </a:lnTo>
                <a:lnTo>
                  <a:pt x="13331" y="1044950"/>
                </a:lnTo>
                <a:cubicBezTo>
                  <a:pt x="28176" y="1008342"/>
                  <a:pt x="50444" y="974040"/>
                  <a:pt x="80134" y="944349"/>
                </a:cubicBezTo>
                <a:lnTo>
                  <a:pt x="940257" y="84226"/>
                </a:lnTo>
                <a:cubicBezTo>
                  <a:pt x="984793" y="39691"/>
                  <a:pt x="1039705" y="11856"/>
                  <a:pt x="1097211" y="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6A11DBA-8340-488E-9332-C90AAF45B3EB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6017211" y="2789844"/>
            <a:ext cx="844084" cy="1568503"/>
          </a:xfrm>
          <a:custGeom>
            <a:avLst/>
            <a:gdLst>
              <a:gd name="connsiteX0" fmla="*/ 787333 w 844084"/>
              <a:gd name="connsiteY0" fmla="*/ 0 h 1568503"/>
              <a:gd name="connsiteX1" fmla="*/ 792147 w 844084"/>
              <a:gd name="connsiteY1" fmla="*/ 5835 h 1568503"/>
              <a:gd name="connsiteX2" fmla="*/ 844084 w 844084"/>
              <a:gd name="connsiteY2" fmla="*/ 175864 h 1568503"/>
              <a:gd name="connsiteX3" fmla="*/ 844084 w 844084"/>
              <a:gd name="connsiteY3" fmla="*/ 1392262 h 1568503"/>
              <a:gd name="connsiteX4" fmla="*/ 820186 w 844084"/>
              <a:gd name="connsiteY4" fmla="*/ 1510635 h 1568503"/>
              <a:gd name="connsiteX5" fmla="*/ 781170 w 844084"/>
              <a:gd name="connsiteY5" fmla="*/ 1568503 h 1568503"/>
              <a:gd name="connsiteX6" fmla="*/ 0 w 844084"/>
              <a:gd name="connsiteY6" fmla="*/ 787333 h 156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084" h="1568503">
                <a:moveTo>
                  <a:pt x="787333" y="0"/>
                </a:moveTo>
                <a:lnTo>
                  <a:pt x="792147" y="5835"/>
                </a:lnTo>
                <a:cubicBezTo>
                  <a:pt x="824938" y="54371"/>
                  <a:pt x="844084" y="112881"/>
                  <a:pt x="844084" y="175864"/>
                </a:cubicBezTo>
                <a:lnTo>
                  <a:pt x="844084" y="1392262"/>
                </a:lnTo>
                <a:cubicBezTo>
                  <a:pt x="844084" y="1434251"/>
                  <a:pt x="835575" y="1474252"/>
                  <a:pt x="820186" y="1510635"/>
                </a:cubicBezTo>
                <a:lnTo>
                  <a:pt x="781170" y="1568503"/>
                </a:lnTo>
                <a:lnTo>
                  <a:pt x="0" y="78733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299C1602-1934-42DC-A4B4-34AB2EDE311A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655001" y="3845128"/>
            <a:ext cx="1568502" cy="844083"/>
          </a:xfrm>
          <a:custGeom>
            <a:avLst/>
            <a:gdLst>
              <a:gd name="connsiteX0" fmla="*/ 787332 w 1568502"/>
              <a:gd name="connsiteY0" fmla="*/ 0 h 844083"/>
              <a:gd name="connsiteX1" fmla="*/ 1568502 w 1568502"/>
              <a:gd name="connsiteY1" fmla="*/ 781170 h 844083"/>
              <a:gd name="connsiteX2" fmla="*/ 1510635 w 1568502"/>
              <a:gd name="connsiteY2" fmla="*/ 820185 h 844083"/>
              <a:gd name="connsiteX3" fmla="*/ 1392262 w 1568502"/>
              <a:gd name="connsiteY3" fmla="*/ 844083 h 844083"/>
              <a:gd name="connsiteX4" fmla="*/ 175864 w 1568502"/>
              <a:gd name="connsiteY4" fmla="*/ 844083 h 844083"/>
              <a:gd name="connsiteX5" fmla="*/ 5835 w 1568502"/>
              <a:gd name="connsiteY5" fmla="*/ 792146 h 844083"/>
              <a:gd name="connsiteX6" fmla="*/ 0 w 1568502"/>
              <a:gd name="connsiteY6" fmla="*/ 787332 h 84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8502" h="844083">
                <a:moveTo>
                  <a:pt x="787332" y="0"/>
                </a:moveTo>
                <a:lnTo>
                  <a:pt x="1568502" y="781170"/>
                </a:lnTo>
                <a:lnTo>
                  <a:pt x="1510635" y="820185"/>
                </a:lnTo>
                <a:cubicBezTo>
                  <a:pt x="1474252" y="835574"/>
                  <a:pt x="1434251" y="844083"/>
                  <a:pt x="1392262" y="844083"/>
                </a:cubicBezTo>
                <a:lnTo>
                  <a:pt x="175864" y="844083"/>
                </a:lnTo>
                <a:cubicBezTo>
                  <a:pt x="112881" y="844083"/>
                  <a:pt x="54371" y="824937"/>
                  <a:pt x="5835" y="792146"/>
                </a:cubicBezTo>
                <a:lnTo>
                  <a:pt x="0" y="7873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95C505BA-60C7-4516-A2F3-F6C352F531C3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323605" y="3482917"/>
            <a:ext cx="844084" cy="1568502"/>
          </a:xfrm>
          <a:custGeom>
            <a:avLst/>
            <a:gdLst>
              <a:gd name="connsiteX0" fmla="*/ 62914 w 844084"/>
              <a:gd name="connsiteY0" fmla="*/ 0 h 1568502"/>
              <a:gd name="connsiteX1" fmla="*/ 844084 w 844084"/>
              <a:gd name="connsiteY1" fmla="*/ 781170 h 1568502"/>
              <a:gd name="connsiteX2" fmla="*/ 56752 w 844084"/>
              <a:gd name="connsiteY2" fmla="*/ 1568502 h 1568502"/>
              <a:gd name="connsiteX3" fmla="*/ 51937 w 844084"/>
              <a:gd name="connsiteY3" fmla="*/ 1562666 h 1568502"/>
              <a:gd name="connsiteX4" fmla="*/ 0 w 844084"/>
              <a:gd name="connsiteY4" fmla="*/ 1392637 h 1568502"/>
              <a:gd name="connsiteX5" fmla="*/ 0 w 844084"/>
              <a:gd name="connsiteY5" fmla="*/ 176239 h 1568502"/>
              <a:gd name="connsiteX6" fmla="*/ 23898 w 844084"/>
              <a:gd name="connsiteY6" fmla="*/ 57867 h 156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084" h="1568502">
                <a:moveTo>
                  <a:pt x="62914" y="0"/>
                </a:moveTo>
                <a:lnTo>
                  <a:pt x="844084" y="781170"/>
                </a:lnTo>
                <a:lnTo>
                  <a:pt x="56752" y="1568502"/>
                </a:lnTo>
                <a:lnTo>
                  <a:pt x="51937" y="1562666"/>
                </a:lnTo>
                <a:cubicBezTo>
                  <a:pt x="19147" y="1514131"/>
                  <a:pt x="0" y="1455620"/>
                  <a:pt x="0" y="1392637"/>
                </a:cubicBezTo>
                <a:lnTo>
                  <a:pt x="0" y="176239"/>
                </a:lnTo>
                <a:cubicBezTo>
                  <a:pt x="0" y="134250"/>
                  <a:pt x="8510" y="94250"/>
                  <a:pt x="23898" y="578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EE052943-05BC-4408-9668-3D70A72B4EF7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81379" y="3707823"/>
            <a:ext cx="80814" cy="1961879"/>
          </a:xfrm>
          <a:custGeom>
            <a:avLst/>
            <a:gdLst>
              <a:gd name="connsiteX0" fmla="*/ 80814 w 1060276"/>
              <a:gd name="connsiteY0" fmla="*/ 0 h 1961879"/>
              <a:gd name="connsiteX1" fmla="*/ 1060276 w 1060276"/>
              <a:gd name="connsiteY1" fmla="*/ 979462 h 1961879"/>
              <a:gd name="connsiteX2" fmla="*/ 77859 w 1060276"/>
              <a:gd name="connsiteY2" fmla="*/ 1961879 h 1961879"/>
              <a:gd name="connsiteX3" fmla="*/ 64245 w 1060276"/>
              <a:gd name="connsiteY3" fmla="*/ 1945377 h 1961879"/>
              <a:gd name="connsiteX4" fmla="*/ 0 w 1060276"/>
              <a:gd name="connsiteY4" fmla="*/ 1735055 h 1961879"/>
              <a:gd name="connsiteX5" fmla="*/ 0 w 1060276"/>
              <a:gd name="connsiteY5" fmla="*/ 230405 h 1961879"/>
              <a:gd name="connsiteX6" fmla="*/ 64245 w 1060276"/>
              <a:gd name="connsiteY6" fmla="*/ 20083 h 1961879"/>
              <a:gd name="connsiteX0" fmla="*/ 1060276 w 1151716"/>
              <a:gd name="connsiteY0" fmla="*/ 979462 h 1961879"/>
              <a:gd name="connsiteX1" fmla="*/ 77859 w 1151716"/>
              <a:gd name="connsiteY1" fmla="*/ 1961879 h 1961879"/>
              <a:gd name="connsiteX2" fmla="*/ 64245 w 1151716"/>
              <a:gd name="connsiteY2" fmla="*/ 1945377 h 1961879"/>
              <a:gd name="connsiteX3" fmla="*/ 0 w 1151716"/>
              <a:gd name="connsiteY3" fmla="*/ 1735055 h 1961879"/>
              <a:gd name="connsiteX4" fmla="*/ 0 w 1151716"/>
              <a:gd name="connsiteY4" fmla="*/ 230405 h 1961879"/>
              <a:gd name="connsiteX5" fmla="*/ 64245 w 1151716"/>
              <a:gd name="connsiteY5" fmla="*/ 20083 h 1961879"/>
              <a:gd name="connsiteX6" fmla="*/ 80814 w 1151716"/>
              <a:gd name="connsiteY6" fmla="*/ 0 h 1961879"/>
              <a:gd name="connsiteX7" fmla="*/ 1151716 w 1151716"/>
              <a:gd name="connsiteY7" fmla="*/ 1070902 h 1961879"/>
              <a:gd name="connsiteX0" fmla="*/ 77859 w 1151716"/>
              <a:gd name="connsiteY0" fmla="*/ 1961879 h 1961879"/>
              <a:gd name="connsiteX1" fmla="*/ 64245 w 1151716"/>
              <a:gd name="connsiteY1" fmla="*/ 1945377 h 1961879"/>
              <a:gd name="connsiteX2" fmla="*/ 0 w 1151716"/>
              <a:gd name="connsiteY2" fmla="*/ 1735055 h 1961879"/>
              <a:gd name="connsiteX3" fmla="*/ 0 w 1151716"/>
              <a:gd name="connsiteY3" fmla="*/ 230405 h 1961879"/>
              <a:gd name="connsiteX4" fmla="*/ 64245 w 1151716"/>
              <a:gd name="connsiteY4" fmla="*/ 20083 h 1961879"/>
              <a:gd name="connsiteX5" fmla="*/ 80814 w 1151716"/>
              <a:gd name="connsiteY5" fmla="*/ 0 h 1961879"/>
              <a:gd name="connsiteX6" fmla="*/ 1151716 w 1151716"/>
              <a:gd name="connsiteY6" fmla="*/ 1070902 h 1961879"/>
              <a:gd name="connsiteX0" fmla="*/ 77859 w 80814"/>
              <a:gd name="connsiteY0" fmla="*/ 1961879 h 1961879"/>
              <a:gd name="connsiteX1" fmla="*/ 64245 w 80814"/>
              <a:gd name="connsiteY1" fmla="*/ 1945377 h 1961879"/>
              <a:gd name="connsiteX2" fmla="*/ 0 w 80814"/>
              <a:gd name="connsiteY2" fmla="*/ 1735055 h 1961879"/>
              <a:gd name="connsiteX3" fmla="*/ 0 w 80814"/>
              <a:gd name="connsiteY3" fmla="*/ 230405 h 1961879"/>
              <a:gd name="connsiteX4" fmla="*/ 64245 w 80814"/>
              <a:gd name="connsiteY4" fmla="*/ 20083 h 1961879"/>
              <a:gd name="connsiteX5" fmla="*/ 80814 w 80814"/>
              <a:gd name="connsiteY5" fmla="*/ 0 h 19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4" h="1961879">
                <a:moveTo>
                  <a:pt x="77859" y="1961879"/>
                </a:moveTo>
                <a:lnTo>
                  <a:pt x="64245" y="1945377"/>
                </a:lnTo>
                <a:cubicBezTo>
                  <a:pt x="23684" y="1885340"/>
                  <a:pt x="0" y="1812964"/>
                  <a:pt x="0" y="1735055"/>
                </a:cubicBezTo>
                <a:lnTo>
                  <a:pt x="0" y="230405"/>
                </a:lnTo>
                <a:cubicBezTo>
                  <a:pt x="0" y="152497"/>
                  <a:pt x="23684" y="80120"/>
                  <a:pt x="64245" y="20083"/>
                </a:cubicBezTo>
                <a:lnTo>
                  <a:pt x="80814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0">
            <a:extLst>
              <a:ext uri="{FF2B5EF4-FFF2-40B4-BE49-F238E27FC236}">
                <a16:creationId xmlns:a16="http://schemas.microsoft.com/office/drawing/2014/main" id="{5A032A09-67A8-4E51-82B8-6101FBF08EB2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882174" y="4648357"/>
            <a:ext cx="1961878" cy="80814"/>
          </a:xfrm>
          <a:custGeom>
            <a:avLst/>
            <a:gdLst>
              <a:gd name="connsiteX0" fmla="*/ 982417 w 1961878"/>
              <a:gd name="connsiteY0" fmla="*/ 0 h 1060275"/>
              <a:gd name="connsiteX1" fmla="*/ 1961878 w 1961878"/>
              <a:gd name="connsiteY1" fmla="*/ 979461 h 1060275"/>
              <a:gd name="connsiteX2" fmla="*/ 1941795 w 1961878"/>
              <a:gd name="connsiteY2" fmla="*/ 996031 h 1060275"/>
              <a:gd name="connsiteX3" fmla="*/ 1731473 w 1961878"/>
              <a:gd name="connsiteY3" fmla="*/ 1060275 h 1060275"/>
              <a:gd name="connsiteX4" fmla="*/ 226823 w 1961878"/>
              <a:gd name="connsiteY4" fmla="*/ 1060275 h 1060275"/>
              <a:gd name="connsiteX5" fmla="*/ 16501 w 1961878"/>
              <a:gd name="connsiteY5" fmla="*/ 996031 h 1060275"/>
              <a:gd name="connsiteX6" fmla="*/ 0 w 1961878"/>
              <a:gd name="connsiteY6" fmla="*/ 982417 h 1060275"/>
              <a:gd name="connsiteX0" fmla="*/ 982417 w 1961878"/>
              <a:gd name="connsiteY0" fmla="*/ 0 h 1060275"/>
              <a:gd name="connsiteX1" fmla="*/ 1961878 w 1961878"/>
              <a:gd name="connsiteY1" fmla="*/ 979461 h 1060275"/>
              <a:gd name="connsiteX2" fmla="*/ 1941795 w 1961878"/>
              <a:gd name="connsiteY2" fmla="*/ 996031 h 1060275"/>
              <a:gd name="connsiteX3" fmla="*/ 1731473 w 1961878"/>
              <a:gd name="connsiteY3" fmla="*/ 1060275 h 1060275"/>
              <a:gd name="connsiteX4" fmla="*/ 226823 w 1961878"/>
              <a:gd name="connsiteY4" fmla="*/ 1060275 h 1060275"/>
              <a:gd name="connsiteX5" fmla="*/ 16501 w 1961878"/>
              <a:gd name="connsiteY5" fmla="*/ 996031 h 1060275"/>
              <a:gd name="connsiteX6" fmla="*/ 0 w 1961878"/>
              <a:gd name="connsiteY6" fmla="*/ 982417 h 1060275"/>
              <a:gd name="connsiteX7" fmla="*/ 1073857 w 1961878"/>
              <a:gd name="connsiteY7" fmla="*/ 91440 h 1060275"/>
              <a:gd name="connsiteX0" fmla="*/ 1961878 w 1961878"/>
              <a:gd name="connsiteY0" fmla="*/ 888021 h 968835"/>
              <a:gd name="connsiteX1" fmla="*/ 1941795 w 1961878"/>
              <a:gd name="connsiteY1" fmla="*/ 904591 h 968835"/>
              <a:gd name="connsiteX2" fmla="*/ 1731473 w 1961878"/>
              <a:gd name="connsiteY2" fmla="*/ 968835 h 968835"/>
              <a:gd name="connsiteX3" fmla="*/ 226823 w 1961878"/>
              <a:gd name="connsiteY3" fmla="*/ 968835 h 968835"/>
              <a:gd name="connsiteX4" fmla="*/ 16501 w 1961878"/>
              <a:gd name="connsiteY4" fmla="*/ 904591 h 968835"/>
              <a:gd name="connsiteX5" fmla="*/ 0 w 1961878"/>
              <a:gd name="connsiteY5" fmla="*/ 890977 h 968835"/>
              <a:gd name="connsiteX6" fmla="*/ 1073857 w 1961878"/>
              <a:gd name="connsiteY6" fmla="*/ 0 h 968835"/>
              <a:gd name="connsiteX0" fmla="*/ 1961878 w 1961878"/>
              <a:gd name="connsiteY0" fmla="*/ 0 h 80814"/>
              <a:gd name="connsiteX1" fmla="*/ 1941795 w 1961878"/>
              <a:gd name="connsiteY1" fmla="*/ 16570 h 80814"/>
              <a:gd name="connsiteX2" fmla="*/ 1731473 w 1961878"/>
              <a:gd name="connsiteY2" fmla="*/ 80814 h 80814"/>
              <a:gd name="connsiteX3" fmla="*/ 226823 w 1961878"/>
              <a:gd name="connsiteY3" fmla="*/ 80814 h 80814"/>
              <a:gd name="connsiteX4" fmla="*/ 16501 w 1961878"/>
              <a:gd name="connsiteY4" fmla="*/ 16570 h 80814"/>
              <a:gd name="connsiteX5" fmla="*/ 0 w 1961878"/>
              <a:gd name="connsiteY5" fmla="*/ 2956 h 8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1878" h="80814">
                <a:moveTo>
                  <a:pt x="1961878" y="0"/>
                </a:moveTo>
                <a:lnTo>
                  <a:pt x="1941795" y="16570"/>
                </a:lnTo>
                <a:cubicBezTo>
                  <a:pt x="1881758" y="57131"/>
                  <a:pt x="1809381" y="80814"/>
                  <a:pt x="1731473" y="80814"/>
                </a:cubicBezTo>
                <a:lnTo>
                  <a:pt x="226823" y="80814"/>
                </a:lnTo>
                <a:cubicBezTo>
                  <a:pt x="148915" y="80814"/>
                  <a:pt x="76539" y="57130"/>
                  <a:pt x="16501" y="16570"/>
                </a:cubicBezTo>
                <a:lnTo>
                  <a:pt x="0" y="2956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BC94C936-AB5F-4BFD-97FD-13CB694666C7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6822706" y="2171562"/>
            <a:ext cx="80814" cy="1961879"/>
          </a:xfrm>
          <a:custGeom>
            <a:avLst/>
            <a:gdLst>
              <a:gd name="connsiteX0" fmla="*/ 982417 w 1060276"/>
              <a:gd name="connsiteY0" fmla="*/ 0 h 1961879"/>
              <a:gd name="connsiteX1" fmla="*/ 996031 w 1060276"/>
              <a:gd name="connsiteY1" fmla="*/ 16501 h 1961879"/>
              <a:gd name="connsiteX2" fmla="*/ 1060276 w 1060276"/>
              <a:gd name="connsiteY2" fmla="*/ 226823 h 1961879"/>
              <a:gd name="connsiteX3" fmla="*/ 1060276 w 1060276"/>
              <a:gd name="connsiteY3" fmla="*/ 1731473 h 1961879"/>
              <a:gd name="connsiteX4" fmla="*/ 996032 w 1060276"/>
              <a:gd name="connsiteY4" fmla="*/ 1941795 h 1961879"/>
              <a:gd name="connsiteX5" fmla="*/ 979462 w 1060276"/>
              <a:gd name="connsiteY5" fmla="*/ 1961879 h 1961879"/>
              <a:gd name="connsiteX6" fmla="*/ 0 w 1060276"/>
              <a:gd name="connsiteY6" fmla="*/ 982418 h 1961879"/>
              <a:gd name="connsiteX0" fmla="*/ 0 w 1060276"/>
              <a:gd name="connsiteY0" fmla="*/ 982418 h 1961879"/>
              <a:gd name="connsiteX1" fmla="*/ 982417 w 1060276"/>
              <a:gd name="connsiteY1" fmla="*/ 0 h 1961879"/>
              <a:gd name="connsiteX2" fmla="*/ 996031 w 1060276"/>
              <a:gd name="connsiteY2" fmla="*/ 16501 h 1961879"/>
              <a:gd name="connsiteX3" fmla="*/ 1060276 w 1060276"/>
              <a:gd name="connsiteY3" fmla="*/ 226823 h 1961879"/>
              <a:gd name="connsiteX4" fmla="*/ 1060276 w 1060276"/>
              <a:gd name="connsiteY4" fmla="*/ 1731473 h 1961879"/>
              <a:gd name="connsiteX5" fmla="*/ 996032 w 1060276"/>
              <a:gd name="connsiteY5" fmla="*/ 1941795 h 1961879"/>
              <a:gd name="connsiteX6" fmla="*/ 979462 w 1060276"/>
              <a:gd name="connsiteY6" fmla="*/ 1961879 h 1961879"/>
              <a:gd name="connsiteX7" fmla="*/ 91440 w 1060276"/>
              <a:gd name="connsiteY7" fmla="*/ 1073858 h 1961879"/>
              <a:gd name="connsiteX0" fmla="*/ 890977 w 968836"/>
              <a:gd name="connsiteY0" fmla="*/ 0 h 1961879"/>
              <a:gd name="connsiteX1" fmla="*/ 904591 w 968836"/>
              <a:gd name="connsiteY1" fmla="*/ 16501 h 1961879"/>
              <a:gd name="connsiteX2" fmla="*/ 968836 w 968836"/>
              <a:gd name="connsiteY2" fmla="*/ 226823 h 1961879"/>
              <a:gd name="connsiteX3" fmla="*/ 968836 w 968836"/>
              <a:gd name="connsiteY3" fmla="*/ 1731473 h 1961879"/>
              <a:gd name="connsiteX4" fmla="*/ 904592 w 968836"/>
              <a:gd name="connsiteY4" fmla="*/ 1941795 h 1961879"/>
              <a:gd name="connsiteX5" fmla="*/ 888022 w 968836"/>
              <a:gd name="connsiteY5" fmla="*/ 1961879 h 1961879"/>
              <a:gd name="connsiteX6" fmla="*/ 0 w 968836"/>
              <a:gd name="connsiteY6" fmla="*/ 1073858 h 1961879"/>
              <a:gd name="connsiteX0" fmla="*/ 2955 w 80814"/>
              <a:gd name="connsiteY0" fmla="*/ 0 h 1961879"/>
              <a:gd name="connsiteX1" fmla="*/ 16569 w 80814"/>
              <a:gd name="connsiteY1" fmla="*/ 16501 h 1961879"/>
              <a:gd name="connsiteX2" fmla="*/ 80814 w 80814"/>
              <a:gd name="connsiteY2" fmla="*/ 226823 h 1961879"/>
              <a:gd name="connsiteX3" fmla="*/ 80814 w 80814"/>
              <a:gd name="connsiteY3" fmla="*/ 1731473 h 1961879"/>
              <a:gd name="connsiteX4" fmla="*/ 16570 w 80814"/>
              <a:gd name="connsiteY4" fmla="*/ 1941795 h 1961879"/>
              <a:gd name="connsiteX5" fmla="*/ 0 w 80814"/>
              <a:gd name="connsiteY5" fmla="*/ 1961879 h 19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4" h="1961879">
                <a:moveTo>
                  <a:pt x="2955" y="0"/>
                </a:moveTo>
                <a:lnTo>
                  <a:pt x="16569" y="16501"/>
                </a:lnTo>
                <a:cubicBezTo>
                  <a:pt x="57130" y="76539"/>
                  <a:pt x="80814" y="148915"/>
                  <a:pt x="80814" y="226823"/>
                </a:cubicBezTo>
                <a:lnTo>
                  <a:pt x="80814" y="1731473"/>
                </a:lnTo>
                <a:cubicBezTo>
                  <a:pt x="80814" y="1809381"/>
                  <a:pt x="57131" y="1881758"/>
                  <a:pt x="16570" y="1941795"/>
                </a:cubicBezTo>
                <a:lnTo>
                  <a:pt x="0" y="1961879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237F6B36-262D-4304-8620-95CE914E91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176" y="4080633"/>
            <a:ext cx="3631462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9B3353CF-18B6-4732-9FC2-7BCABCA2AF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90" y="1962150"/>
            <a:ext cx="3216036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29191A71-D738-4511-9190-DA2629706D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75790" y="4080633"/>
            <a:ext cx="3216036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ACADCD3-098C-45DE-9F13-7A32B841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25" y="3429000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Tijdelijke aanduiding voor tekst 4">
            <a:extLst>
              <a:ext uri="{FF2B5EF4-FFF2-40B4-BE49-F238E27FC236}">
                <a16:creationId xmlns:a16="http://schemas.microsoft.com/office/drawing/2014/main" id="{95FB77A0-6438-4527-9242-A03F3A0D6F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8810" y="3429000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Tijdelijke aanduiding voor tekst 4">
            <a:extLst>
              <a:ext uri="{FF2B5EF4-FFF2-40B4-BE49-F238E27FC236}">
                <a16:creationId xmlns:a16="http://schemas.microsoft.com/office/drawing/2014/main" id="{C23C21B9-452B-47AF-972C-70148CCA2C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3525" y="4039456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4" name="Tijdelijke aanduiding voor tekst 4">
            <a:extLst>
              <a:ext uri="{FF2B5EF4-FFF2-40B4-BE49-F238E27FC236}">
                <a16:creationId xmlns:a16="http://schemas.microsoft.com/office/drawing/2014/main" id="{F0DD2AEF-768F-4569-A000-6F18A6682A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8810" y="4039456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530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7B375A55-05DF-4620-927B-CEFAB4E05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113" y="-11113"/>
            <a:ext cx="7049592" cy="6869113"/>
          </a:xfrm>
          <a:custGeom>
            <a:avLst/>
            <a:gdLst>
              <a:gd name="connsiteX0" fmla="*/ 0 w 7049592"/>
              <a:gd name="connsiteY0" fmla="*/ 0 h 6869113"/>
              <a:gd name="connsiteX1" fmla="*/ 7049592 w 7049592"/>
              <a:gd name="connsiteY1" fmla="*/ 0 h 6869113"/>
              <a:gd name="connsiteX2" fmla="*/ 6961918 w 7049592"/>
              <a:gd name="connsiteY2" fmla="*/ 304793 h 6869113"/>
              <a:gd name="connsiteX3" fmla="*/ 4716550 w 7049592"/>
              <a:gd name="connsiteY3" fmla="*/ 6869113 h 6869113"/>
              <a:gd name="connsiteX4" fmla="*/ 0 w 7049592"/>
              <a:gd name="connsiteY4" fmla="*/ 6869113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9592" h="6869113">
                <a:moveTo>
                  <a:pt x="0" y="0"/>
                </a:moveTo>
                <a:lnTo>
                  <a:pt x="7049592" y="0"/>
                </a:lnTo>
                <a:lnTo>
                  <a:pt x="6961918" y="304793"/>
                </a:lnTo>
                <a:lnTo>
                  <a:pt x="4716550" y="6869113"/>
                </a:lnTo>
                <a:lnTo>
                  <a:pt x="0" y="686911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en-US" noProof="0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1980017"/>
            <a:ext cx="4862858" cy="2905494"/>
          </a:xfrm>
          <a:prstGeom prst="rect">
            <a:avLst/>
          </a:prstGeom>
        </p:spPr>
        <p:txBody>
          <a:bodyPr lIns="0" tIns="0" rIns="0" bIns="72000" anchor="ctr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C5561-0D1D-48CD-9857-C6F2175A0034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CF1C0AB-2340-43C1-BA25-042D12574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F98D281-DE49-4E93-B406-2BD8838A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6BF50F2-0F4D-4E09-91A9-7168DF2C52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73F4D8E-E8EB-44B1-9D1B-50EB8D93F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997CEF5-AF3F-4824-B002-420B2ABD9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D747C3B-8656-4D8A-B48E-243D5FF3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F60A912-7DDF-4D79-85CA-DF822EEA9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4" name="Rechthoek 13">
            <a:extLst>
              <a:ext uri="{FF2B5EF4-FFF2-40B4-BE49-F238E27FC236}">
                <a16:creationId xmlns:a16="http://schemas.microsoft.com/office/drawing/2014/main" id="{C5203CEB-4AE2-470B-9D88-1FC55D2A891A}"/>
              </a:ext>
            </a:extLst>
          </p:cNvPr>
          <p:cNvSpPr/>
          <p:nvPr userDrawn="1"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en-US" sz="1200" b="0" noProof="0" smtClean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EA75EB1-61A0-4441-894D-6C34DF8EEFE1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75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72B591FD-0FC9-4B7C-BAEA-51AD04D0C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4448" y="-21971"/>
            <a:ext cx="6087079" cy="6885758"/>
          </a:xfrm>
          <a:custGeom>
            <a:avLst/>
            <a:gdLst>
              <a:gd name="connsiteX0" fmla="*/ 4561470 w 6087079"/>
              <a:gd name="connsiteY0" fmla="*/ 6511621 h 6885758"/>
              <a:gd name="connsiteX1" fmla="*/ 4566576 w 6087079"/>
              <a:gd name="connsiteY1" fmla="*/ 6524933 h 6885758"/>
              <a:gd name="connsiteX2" fmla="*/ 4921085 w 6087079"/>
              <a:gd name="connsiteY2" fmla="*/ 6524933 h 6885758"/>
              <a:gd name="connsiteX3" fmla="*/ 4921085 w 6087079"/>
              <a:gd name="connsiteY3" fmla="*/ 6511621 h 6885758"/>
              <a:gd name="connsiteX4" fmla="*/ 4493268 w 6087079"/>
              <a:gd name="connsiteY4" fmla="*/ 6378133 h 6885758"/>
              <a:gd name="connsiteX5" fmla="*/ 4474667 w 6087079"/>
              <a:gd name="connsiteY5" fmla="*/ 6436671 h 6885758"/>
              <a:gd name="connsiteX6" fmla="*/ 4512416 w 6087079"/>
              <a:gd name="connsiteY6" fmla="*/ 6437400 h 6885758"/>
              <a:gd name="connsiteX7" fmla="*/ 4818781 w 6087079"/>
              <a:gd name="connsiteY7" fmla="*/ 6365550 h 6885758"/>
              <a:gd name="connsiteX8" fmla="*/ 4827716 w 6087079"/>
              <a:gd name="connsiteY8" fmla="*/ 6367009 h 6885758"/>
              <a:gd name="connsiteX9" fmla="*/ 4835740 w 6087079"/>
              <a:gd name="connsiteY9" fmla="*/ 6369927 h 6885758"/>
              <a:gd name="connsiteX10" fmla="*/ 4841758 w 6087079"/>
              <a:gd name="connsiteY10" fmla="*/ 6374486 h 6885758"/>
              <a:gd name="connsiteX11" fmla="*/ 4847594 w 6087079"/>
              <a:gd name="connsiteY11" fmla="*/ 6380322 h 6885758"/>
              <a:gd name="connsiteX12" fmla="*/ 4852153 w 6087079"/>
              <a:gd name="connsiteY12" fmla="*/ 6387798 h 6885758"/>
              <a:gd name="connsiteX13" fmla="*/ 4855070 w 6087079"/>
              <a:gd name="connsiteY13" fmla="*/ 6395275 h 6885758"/>
              <a:gd name="connsiteX14" fmla="*/ 4856529 w 6087079"/>
              <a:gd name="connsiteY14" fmla="*/ 6404028 h 6885758"/>
              <a:gd name="connsiteX15" fmla="*/ 4857259 w 6087079"/>
              <a:gd name="connsiteY15" fmla="*/ 6412964 h 6885758"/>
              <a:gd name="connsiteX16" fmla="*/ 4856529 w 6087079"/>
              <a:gd name="connsiteY16" fmla="*/ 6421900 h 6885758"/>
              <a:gd name="connsiteX17" fmla="*/ 4855070 w 6087079"/>
              <a:gd name="connsiteY17" fmla="*/ 6430106 h 6885758"/>
              <a:gd name="connsiteX18" fmla="*/ 4852153 w 6087079"/>
              <a:gd name="connsiteY18" fmla="*/ 6437401 h 6885758"/>
              <a:gd name="connsiteX19" fmla="*/ 4847594 w 6087079"/>
              <a:gd name="connsiteY19" fmla="*/ 6444148 h 6885758"/>
              <a:gd name="connsiteX20" fmla="*/ 4842487 w 6087079"/>
              <a:gd name="connsiteY20" fmla="*/ 6450166 h 6885758"/>
              <a:gd name="connsiteX21" fmla="*/ 4835740 w 6087079"/>
              <a:gd name="connsiteY21" fmla="*/ 6454543 h 6885758"/>
              <a:gd name="connsiteX22" fmla="*/ 4827716 w 6087079"/>
              <a:gd name="connsiteY22" fmla="*/ 6457460 h 6885758"/>
              <a:gd name="connsiteX23" fmla="*/ 4818781 w 6087079"/>
              <a:gd name="connsiteY23" fmla="*/ 6458190 h 6885758"/>
              <a:gd name="connsiteX24" fmla="*/ 4814951 w 6087079"/>
              <a:gd name="connsiteY24" fmla="*/ 6458190 h 6885758"/>
              <a:gd name="connsiteX25" fmla="*/ 4812033 w 6087079"/>
              <a:gd name="connsiteY25" fmla="*/ 6457460 h 6885758"/>
              <a:gd name="connsiteX26" fmla="*/ 4809115 w 6087079"/>
              <a:gd name="connsiteY26" fmla="*/ 6456731 h 6885758"/>
              <a:gd name="connsiteX27" fmla="*/ 4806198 w 6087079"/>
              <a:gd name="connsiteY27" fmla="*/ 6456001 h 6885758"/>
              <a:gd name="connsiteX28" fmla="*/ 4803097 w 6087079"/>
              <a:gd name="connsiteY28" fmla="*/ 6454543 h 6885758"/>
              <a:gd name="connsiteX29" fmla="*/ 4800180 w 6087079"/>
              <a:gd name="connsiteY29" fmla="*/ 6452354 h 6885758"/>
              <a:gd name="connsiteX30" fmla="*/ 4797991 w 6087079"/>
              <a:gd name="connsiteY30" fmla="*/ 6450895 h 6885758"/>
              <a:gd name="connsiteX31" fmla="*/ 4795074 w 6087079"/>
              <a:gd name="connsiteY31" fmla="*/ 6448525 h 6885758"/>
              <a:gd name="connsiteX32" fmla="*/ 4791973 w 6087079"/>
              <a:gd name="connsiteY32" fmla="*/ 6445607 h 6885758"/>
              <a:gd name="connsiteX33" fmla="*/ 4789785 w 6087079"/>
              <a:gd name="connsiteY33" fmla="*/ 6441230 h 6885758"/>
              <a:gd name="connsiteX34" fmla="*/ 4787597 w 6087079"/>
              <a:gd name="connsiteY34" fmla="*/ 6437401 h 6885758"/>
              <a:gd name="connsiteX35" fmla="*/ 4786138 w 6087079"/>
              <a:gd name="connsiteY35" fmla="*/ 6433024 h 6885758"/>
              <a:gd name="connsiteX36" fmla="*/ 4784679 w 6087079"/>
              <a:gd name="connsiteY36" fmla="*/ 6428647 h 6885758"/>
              <a:gd name="connsiteX37" fmla="*/ 4783220 w 6087079"/>
              <a:gd name="connsiteY37" fmla="*/ 6424088 h 6885758"/>
              <a:gd name="connsiteX38" fmla="*/ 4783220 w 6087079"/>
              <a:gd name="connsiteY38" fmla="*/ 6418982 h 6885758"/>
              <a:gd name="connsiteX39" fmla="*/ 4782308 w 6087079"/>
              <a:gd name="connsiteY39" fmla="*/ 6413694 h 6885758"/>
              <a:gd name="connsiteX40" fmla="*/ 4783220 w 6087079"/>
              <a:gd name="connsiteY40" fmla="*/ 6404940 h 6885758"/>
              <a:gd name="connsiteX41" fmla="*/ 4784679 w 6087079"/>
              <a:gd name="connsiteY41" fmla="*/ 6396734 h 6885758"/>
              <a:gd name="connsiteX42" fmla="*/ 4786867 w 6087079"/>
              <a:gd name="connsiteY42" fmla="*/ 6388528 h 6885758"/>
              <a:gd name="connsiteX43" fmla="*/ 4790515 w 6087079"/>
              <a:gd name="connsiteY43" fmla="*/ 6381051 h 6885758"/>
              <a:gd name="connsiteX44" fmla="*/ 4795803 w 6087079"/>
              <a:gd name="connsiteY44" fmla="*/ 6374486 h 6885758"/>
              <a:gd name="connsiteX45" fmla="*/ 4802368 w 6087079"/>
              <a:gd name="connsiteY45" fmla="*/ 6369927 h 6885758"/>
              <a:gd name="connsiteX46" fmla="*/ 4809845 w 6087079"/>
              <a:gd name="connsiteY46" fmla="*/ 6367009 h 6885758"/>
              <a:gd name="connsiteX47" fmla="*/ 4898107 w 6087079"/>
              <a:gd name="connsiteY47" fmla="*/ 6347861 h 6885758"/>
              <a:gd name="connsiteX48" fmla="*/ 4898107 w 6087079"/>
              <a:gd name="connsiteY48" fmla="*/ 6478249 h 6885758"/>
              <a:gd name="connsiteX49" fmla="*/ 4921814 w 6087079"/>
              <a:gd name="connsiteY49" fmla="*/ 6478249 h 6885758"/>
              <a:gd name="connsiteX50" fmla="*/ 4921814 w 6087079"/>
              <a:gd name="connsiteY50" fmla="*/ 6389987 h 6885758"/>
              <a:gd name="connsiteX51" fmla="*/ 4977434 w 6087079"/>
              <a:gd name="connsiteY51" fmla="*/ 6478249 h 6885758"/>
              <a:gd name="connsiteX52" fmla="*/ 5001141 w 6087079"/>
              <a:gd name="connsiteY52" fmla="*/ 6478249 h 6885758"/>
              <a:gd name="connsiteX53" fmla="*/ 5001141 w 6087079"/>
              <a:gd name="connsiteY53" fmla="*/ 6347861 h 6885758"/>
              <a:gd name="connsiteX54" fmla="*/ 4977434 w 6087079"/>
              <a:gd name="connsiteY54" fmla="*/ 6347861 h 6885758"/>
              <a:gd name="connsiteX55" fmla="*/ 4977434 w 6087079"/>
              <a:gd name="connsiteY55" fmla="*/ 6434483 h 6885758"/>
              <a:gd name="connsiteX56" fmla="*/ 4921814 w 6087079"/>
              <a:gd name="connsiteY56" fmla="*/ 6347861 h 6885758"/>
              <a:gd name="connsiteX57" fmla="*/ 4528828 w 6087079"/>
              <a:gd name="connsiteY57" fmla="*/ 6347861 h 6885758"/>
              <a:gd name="connsiteX58" fmla="*/ 4528828 w 6087079"/>
              <a:gd name="connsiteY58" fmla="*/ 6408587 h 6885758"/>
              <a:gd name="connsiteX59" fmla="*/ 4551805 w 6087079"/>
              <a:gd name="connsiteY59" fmla="*/ 6478978 h 6885758"/>
              <a:gd name="connsiteX60" fmla="*/ 4625114 w 6087079"/>
              <a:gd name="connsiteY60" fmla="*/ 6478978 h 6885758"/>
              <a:gd name="connsiteX61" fmla="*/ 4625114 w 6087079"/>
              <a:gd name="connsiteY61" fmla="*/ 6456001 h 6885758"/>
              <a:gd name="connsiteX62" fmla="*/ 4551805 w 6087079"/>
              <a:gd name="connsiteY62" fmla="*/ 6456001 h 6885758"/>
              <a:gd name="connsiteX63" fmla="*/ 4551805 w 6087079"/>
              <a:gd name="connsiteY63" fmla="*/ 6419711 h 6885758"/>
              <a:gd name="connsiteX64" fmla="*/ 4603596 w 6087079"/>
              <a:gd name="connsiteY64" fmla="*/ 6419711 h 6885758"/>
              <a:gd name="connsiteX65" fmla="*/ 4603596 w 6087079"/>
              <a:gd name="connsiteY65" fmla="*/ 6397463 h 6885758"/>
              <a:gd name="connsiteX66" fmla="*/ 4551805 w 6087079"/>
              <a:gd name="connsiteY66" fmla="*/ 6397463 h 6885758"/>
              <a:gd name="connsiteX67" fmla="*/ 4551805 w 6087079"/>
              <a:gd name="connsiteY67" fmla="*/ 6369197 h 6885758"/>
              <a:gd name="connsiteX68" fmla="*/ 4620737 w 6087079"/>
              <a:gd name="connsiteY68" fmla="*/ 6369197 h 6885758"/>
              <a:gd name="connsiteX69" fmla="*/ 4620737 w 6087079"/>
              <a:gd name="connsiteY69" fmla="*/ 6347861 h 6885758"/>
              <a:gd name="connsiteX70" fmla="*/ 4688210 w 6087079"/>
              <a:gd name="connsiteY70" fmla="*/ 6344031 h 6885758"/>
              <a:gd name="connsiteX71" fmla="*/ 4677086 w 6087079"/>
              <a:gd name="connsiteY71" fmla="*/ 6345490 h 6885758"/>
              <a:gd name="connsiteX72" fmla="*/ 4666692 w 6087079"/>
              <a:gd name="connsiteY72" fmla="*/ 6348590 h 6885758"/>
              <a:gd name="connsiteX73" fmla="*/ 4656297 w 6087079"/>
              <a:gd name="connsiteY73" fmla="*/ 6353696 h 6885758"/>
              <a:gd name="connsiteX74" fmla="*/ 4646632 w 6087079"/>
              <a:gd name="connsiteY74" fmla="*/ 6360444 h 6885758"/>
              <a:gd name="connsiteX75" fmla="*/ 4638608 w 6087079"/>
              <a:gd name="connsiteY75" fmla="*/ 6370838 h 6885758"/>
              <a:gd name="connsiteX76" fmla="*/ 4631861 w 6087079"/>
              <a:gd name="connsiteY76" fmla="*/ 6382692 h 6885758"/>
              <a:gd name="connsiteX77" fmla="*/ 4628214 w 6087079"/>
              <a:gd name="connsiteY77" fmla="*/ 6397463 h 6885758"/>
              <a:gd name="connsiteX78" fmla="*/ 4626755 w 6087079"/>
              <a:gd name="connsiteY78" fmla="*/ 6414423 h 6885758"/>
              <a:gd name="connsiteX79" fmla="*/ 4628214 w 6087079"/>
              <a:gd name="connsiteY79" fmla="*/ 6431565 h 6885758"/>
              <a:gd name="connsiteX80" fmla="*/ 4632591 w 6087079"/>
              <a:gd name="connsiteY80" fmla="*/ 6446336 h 6885758"/>
              <a:gd name="connsiteX81" fmla="*/ 4639338 w 6087079"/>
              <a:gd name="connsiteY81" fmla="*/ 6457460 h 6885758"/>
              <a:gd name="connsiteX82" fmla="*/ 4647362 w 6087079"/>
              <a:gd name="connsiteY82" fmla="*/ 6467125 h 6885758"/>
              <a:gd name="connsiteX83" fmla="*/ 4657027 w 6087079"/>
              <a:gd name="connsiteY83" fmla="*/ 6473872 h 6885758"/>
              <a:gd name="connsiteX84" fmla="*/ 4666692 w 6087079"/>
              <a:gd name="connsiteY84" fmla="*/ 6478249 h 6885758"/>
              <a:gd name="connsiteX85" fmla="*/ 4677816 w 6087079"/>
              <a:gd name="connsiteY85" fmla="*/ 6481167 h 6885758"/>
              <a:gd name="connsiteX86" fmla="*/ 4688210 w 6087079"/>
              <a:gd name="connsiteY86" fmla="*/ 6481896 h 6885758"/>
              <a:gd name="connsiteX87" fmla="*/ 4697146 w 6087079"/>
              <a:gd name="connsiteY87" fmla="*/ 6481167 h 6885758"/>
              <a:gd name="connsiteX88" fmla="*/ 4704623 w 6087079"/>
              <a:gd name="connsiteY88" fmla="*/ 6479708 h 6885758"/>
              <a:gd name="connsiteX89" fmla="*/ 4710458 w 6087079"/>
              <a:gd name="connsiteY89" fmla="*/ 6477520 h 6885758"/>
              <a:gd name="connsiteX90" fmla="*/ 4714835 w 6087079"/>
              <a:gd name="connsiteY90" fmla="*/ 6474602 h 6885758"/>
              <a:gd name="connsiteX91" fmla="*/ 4717935 w 6087079"/>
              <a:gd name="connsiteY91" fmla="*/ 6471502 h 6885758"/>
              <a:gd name="connsiteX92" fmla="*/ 4720853 w 6087079"/>
              <a:gd name="connsiteY92" fmla="*/ 6469313 h 6885758"/>
              <a:gd name="connsiteX93" fmla="*/ 4721582 w 6087079"/>
              <a:gd name="connsiteY93" fmla="*/ 6467854 h 6885758"/>
              <a:gd name="connsiteX94" fmla="*/ 4721582 w 6087079"/>
              <a:gd name="connsiteY94" fmla="*/ 6478978 h 6885758"/>
              <a:gd name="connsiteX95" fmla="*/ 4742371 w 6087079"/>
              <a:gd name="connsiteY95" fmla="*/ 6478978 h 6885758"/>
              <a:gd name="connsiteX96" fmla="*/ 4742371 w 6087079"/>
              <a:gd name="connsiteY96" fmla="*/ 6407128 h 6885758"/>
              <a:gd name="connsiteX97" fmla="*/ 4688940 w 6087079"/>
              <a:gd name="connsiteY97" fmla="*/ 6407128 h 6885758"/>
              <a:gd name="connsiteX98" fmla="*/ 4688940 w 6087079"/>
              <a:gd name="connsiteY98" fmla="*/ 6429376 h 6885758"/>
              <a:gd name="connsiteX99" fmla="*/ 4720853 w 6087079"/>
              <a:gd name="connsiteY99" fmla="*/ 6429376 h 6885758"/>
              <a:gd name="connsiteX100" fmla="*/ 4720123 w 6087079"/>
              <a:gd name="connsiteY100" fmla="*/ 6435212 h 6885758"/>
              <a:gd name="connsiteX101" fmla="*/ 4718664 w 6087079"/>
              <a:gd name="connsiteY101" fmla="*/ 6440500 h 6885758"/>
              <a:gd name="connsiteX102" fmla="*/ 4715746 w 6087079"/>
              <a:gd name="connsiteY102" fmla="*/ 6445606 h 6885758"/>
              <a:gd name="connsiteX103" fmla="*/ 4711917 w 6087079"/>
              <a:gd name="connsiteY103" fmla="*/ 6450165 h 6885758"/>
              <a:gd name="connsiteX104" fmla="*/ 4707540 w 6087079"/>
              <a:gd name="connsiteY104" fmla="*/ 6453813 h 6885758"/>
              <a:gd name="connsiteX105" fmla="*/ 4702252 w 6087079"/>
              <a:gd name="connsiteY105" fmla="*/ 6456001 h 6885758"/>
              <a:gd name="connsiteX106" fmla="*/ 4695687 w 6087079"/>
              <a:gd name="connsiteY106" fmla="*/ 6458189 h 6885758"/>
              <a:gd name="connsiteX107" fmla="*/ 4688940 w 6087079"/>
              <a:gd name="connsiteY107" fmla="*/ 6458919 h 6885758"/>
              <a:gd name="connsiteX108" fmla="*/ 4681463 w 6087079"/>
              <a:gd name="connsiteY108" fmla="*/ 6458189 h 6885758"/>
              <a:gd name="connsiteX109" fmla="*/ 4674898 w 6087079"/>
              <a:gd name="connsiteY109" fmla="*/ 6456001 h 6885758"/>
              <a:gd name="connsiteX110" fmla="*/ 4668880 w 6087079"/>
              <a:gd name="connsiteY110" fmla="*/ 6453083 h 6885758"/>
              <a:gd name="connsiteX111" fmla="*/ 4663045 w 6087079"/>
              <a:gd name="connsiteY111" fmla="*/ 6447795 h 6885758"/>
              <a:gd name="connsiteX112" fmla="*/ 4658486 w 6087079"/>
              <a:gd name="connsiteY112" fmla="*/ 6441959 h 6885758"/>
              <a:gd name="connsiteX113" fmla="*/ 4654838 w 6087079"/>
              <a:gd name="connsiteY113" fmla="*/ 6434482 h 6885758"/>
              <a:gd name="connsiteX114" fmla="*/ 4652650 w 6087079"/>
              <a:gd name="connsiteY114" fmla="*/ 6424817 h 6885758"/>
              <a:gd name="connsiteX115" fmla="*/ 4651921 w 6087079"/>
              <a:gd name="connsiteY115" fmla="*/ 6414423 h 6885758"/>
              <a:gd name="connsiteX116" fmla="*/ 4652650 w 6087079"/>
              <a:gd name="connsiteY116" fmla="*/ 6404028 h 6885758"/>
              <a:gd name="connsiteX117" fmla="*/ 4654109 w 6087079"/>
              <a:gd name="connsiteY117" fmla="*/ 6394545 h 6885758"/>
              <a:gd name="connsiteX118" fmla="*/ 4657027 w 6087079"/>
              <a:gd name="connsiteY118" fmla="*/ 6386339 h 6885758"/>
              <a:gd name="connsiteX119" fmla="*/ 4661586 w 6087079"/>
              <a:gd name="connsiteY119" fmla="*/ 6379592 h 6885758"/>
              <a:gd name="connsiteX120" fmla="*/ 4666692 w 6087079"/>
              <a:gd name="connsiteY120" fmla="*/ 6374486 h 6885758"/>
              <a:gd name="connsiteX121" fmla="*/ 4673439 w 6087079"/>
              <a:gd name="connsiteY121" fmla="*/ 6369927 h 6885758"/>
              <a:gd name="connsiteX122" fmla="*/ 4680733 w 6087079"/>
              <a:gd name="connsiteY122" fmla="*/ 6367009 h 6885758"/>
              <a:gd name="connsiteX123" fmla="*/ 4688940 w 6087079"/>
              <a:gd name="connsiteY123" fmla="*/ 6367009 h 6885758"/>
              <a:gd name="connsiteX124" fmla="*/ 4697146 w 6087079"/>
              <a:gd name="connsiteY124" fmla="*/ 6367738 h 6885758"/>
              <a:gd name="connsiteX125" fmla="*/ 4703711 w 6087079"/>
              <a:gd name="connsiteY125" fmla="*/ 6370838 h 6885758"/>
              <a:gd name="connsiteX126" fmla="*/ 4708999 w 6087079"/>
              <a:gd name="connsiteY126" fmla="*/ 6374486 h 6885758"/>
              <a:gd name="connsiteX127" fmla="*/ 4713376 w 6087079"/>
              <a:gd name="connsiteY127" fmla="*/ 6378862 h 6885758"/>
              <a:gd name="connsiteX128" fmla="*/ 4717205 w 6087079"/>
              <a:gd name="connsiteY128" fmla="*/ 6383421 h 6885758"/>
              <a:gd name="connsiteX129" fmla="*/ 4718664 w 6087079"/>
              <a:gd name="connsiteY129" fmla="*/ 6387068 h 6885758"/>
              <a:gd name="connsiteX130" fmla="*/ 4720123 w 6087079"/>
              <a:gd name="connsiteY130" fmla="*/ 6389986 h 6885758"/>
              <a:gd name="connsiteX131" fmla="*/ 4720853 w 6087079"/>
              <a:gd name="connsiteY131" fmla="*/ 6391445 h 6885758"/>
              <a:gd name="connsiteX132" fmla="*/ 4741642 w 6087079"/>
              <a:gd name="connsiteY132" fmla="*/ 6380321 h 6885758"/>
              <a:gd name="connsiteX133" fmla="*/ 4738724 w 6087079"/>
              <a:gd name="connsiteY133" fmla="*/ 6373027 h 6885758"/>
              <a:gd name="connsiteX134" fmla="*/ 4734165 w 6087079"/>
              <a:gd name="connsiteY134" fmla="*/ 6366279 h 6885758"/>
              <a:gd name="connsiteX135" fmla="*/ 4728329 w 6087079"/>
              <a:gd name="connsiteY135" fmla="*/ 6360444 h 6885758"/>
              <a:gd name="connsiteX136" fmla="*/ 4721582 w 6087079"/>
              <a:gd name="connsiteY136" fmla="*/ 6354426 h 6885758"/>
              <a:gd name="connsiteX137" fmla="*/ 4714105 w 6087079"/>
              <a:gd name="connsiteY137" fmla="*/ 6350779 h 6885758"/>
              <a:gd name="connsiteX138" fmla="*/ 4706081 w 6087079"/>
              <a:gd name="connsiteY138" fmla="*/ 6346949 h 6885758"/>
              <a:gd name="connsiteX139" fmla="*/ 4697146 w 6087079"/>
              <a:gd name="connsiteY139" fmla="*/ 6344761 h 6885758"/>
              <a:gd name="connsiteX140" fmla="*/ 4819510 w 6087079"/>
              <a:gd name="connsiteY140" fmla="*/ 6343302 h 6885758"/>
              <a:gd name="connsiteX141" fmla="*/ 4807657 w 6087079"/>
              <a:gd name="connsiteY141" fmla="*/ 6344032 h 6885758"/>
              <a:gd name="connsiteX142" fmla="*/ 4795803 w 6087079"/>
              <a:gd name="connsiteY142" fmla="*/ 6347861 h 6885758"/>
              <a:gd name="connsiteX143" fmla="*/ 4785408 w 6087079"/>
              <a:gd name="connsiteY143" fmla="*/ 6352967 h 6885758"/>
              <a:gd name="connsiteX144" fmla="*/ 4775743 w 6087079"/>
              <a:gd name="connsiteY144" fmla="*/ 6360444 h 6885758"/>
              <a:gd name="connsiteX145" fmla="*/ 4768267 w 6087079"/>
              <a:gd name="connsiteY145" fmla="*/ 6370839 h 6885758"/>
              <a:gd name="connsiteX146" fmla="*/ 4762431 w 6087079"/>
              <a:gd name="connsiteY146" fmla="*/ 6382692 h 6885758"/>
              <a:gd name="connsiteX147" fmla="*/ 4758601 w 6087079"/>
              <a:gd name="connsiteY147" fmla="*/ 6396734 h 6885758"/>
              <a:gd name="connsiteX148" fmla="*/ 4757872 w 6087079"/>
              <a:gd name="connsiteY148" fmla="*/ 6412964 h 6885758"/>
              <a:gd name="connsiteX149" fmla="*/ 4757872 w 6087079"/>
              <a:gd name="connsiteY149" fmla="*/ 6423359 h 6885758"/>
              <a:gd name="connsiteX150" fmla="*/ 4759331 w 6087079"/>
              <a:gd name="connsiteY150" fmla="*/ 6432294 h 6885758"/>
              <a:gd name="connsiteX151" fmla="*/ 4761702 w 6087079"/>
              <a:gd name="connsiteY151" fmla="*/ 6441230 h 6885758"/>
              <a:gd name="connsiteX152" fmla="*/ 4765349 w 6087079"/>
              <a:gd name="connsiteY152" fmla="*/ 6448525 h 6885758"/>
              <a:gd name="connsiteX153" fmla="*/ 4768996 w 6087079"/>
              <a:gd name="connsiteY153" fmla="*/ 6455272 h 6885758"/>
              <a:gd name="connsiteX154" fmla="*/ 4774284 w 6087079"/>
              <a:gd name="connsiteY154" fmla="*/ 6462019 h 6885758"/>
              <a:gd name="connsiteX155" fmla="*/ 4779391 w 6087079"/>
              <a:gd name="connsiteY155" fmla="*/ 6467125 h 6885758"/>
              <a:gd name="connsiteX156" fmla="*/ 4785408 w 6087079"/>
              <a:gd name="connsiteY156" fmla="*/ 6471502 h 6885758"/>
              <a:gd name="connsiteX157" fmla="*/ 4789056 w 6087079"/>
              <a:gd name="connsiteY157" fmla="*/ 6473873 h 6885758"/>
              <a:gd name="connsiteX158" fmla="*/ 4792703 w 6087079"/>
              <a:gd name="connsiteY158" fmla="*/ 6475332 h 6885758"/>
              <a:gd name="connsiteX159" fmla="*/ 4797262 w 6087079"/>
              <a:gd name="connsiteY159" fmla="*/ 6477520 h 6885758"/>
              <a:gd name="connsiteX160" fmla="*/ 4801639 w 6087079"/>
              <a:gd name="connsiteY160" fmla="*/ 6478979 h 6885758"/>
              <a:gd name="connsiteX161" fmla="*/ 4806198 w 6087079"/>
              <a:gd name="connsiteY161" fmla="*/ 6479708 h 6885758"/>
              <a:gd name="connsiteX162" fmla="*/ 4810574 w 6087079"/>
              <a:gd name="connsiteY162" fmla="*/ 6480438 h 6885758"/>
              <a:gd name="connsiteX163" fmla="*/ 4814951 w 6087079"/>
              <a:gd name="connsiteY163" fmla="*/ 6481167 h 6885758"/>
              <a:gd name="connsiteX164" fmla="*/ 4819510 w 6087079"/>
              <a:gd name="connsiteY164" fmla="*/ 6481167 h 6885758"/>
              <a:gd name="connsiteX165" fmla="*/ 4832822 w 6087079"/>
              <a:gd name="connsiteY165" fmla="*/ 6479708 h 6885758"/>
              <a:gd name="connsiteX166" fmla="*/ 4845405 w 6087079"/>
              <a:gd name="connsiteY166" fmla="*/ 6476061 h 6885758"/>
              <a:gd name="connsiteX167" fmla="*/ 4855800 w 6087079"/>
              <a:gd name="connsiteY167" fmla="*/ 6470043 h 6885758"/>
              <a:gd name="connsiteX168" fmla="*/ 4864735 w 6087079"/>
              <a:gd name="connsiteY168" fmla="*/ 6462019 h 6885758"/>
              <a:gd name="connsiteX169" fmla="*/ 4872030 w 6087079"/>
              <a:gd name="connsiteY169" fmla="*/ 6452354 h 6885758"/>
              <a:gd name="connsiteX170" fmla="*/ 4878048 w 6087079"/>
              <a:gd name="connsiteY170" fmla="*/ 6441230 h 6885758"/>
              <a:gd name="connsiteX171" fmla="*/ 4880966 w 6087079"/>
              <a:gd name="connsiteY171" fmla="*/ 6427918 h 6885758"/>
              <a:gd name="connsiteX172" fmla="*/ 4881695 w 6087079"/>
              <a:gd name="connsiteY172" fmla="*/ 6412964 h 6885758"/>
              <a:gd name="connsiteX173" fmla="*/ 4880236 w 6087079"/>
              <a:gd name="connsiteY173" fmla="*/ 6396005 h 6885758"/>
              <a:gd name="connsiteX174" fmla="*/ 4875859 w 6087079"/>
              <a:gd name="connsiteY174" fmla="*/ 6381051 h 6885758"/>
              <a:gd name="connsiteX175" fmla="*/ 4869842 w 6087079"/>
              <a:gd name="connsiteY175" fmla="*/ 6369198 h 6885758"/>
              <a:gd name="connsiteX176" fmla="*/ 4860906 w 6087079"/>
              <a:gd name="connsiteY176" fmla="*/ 6359715 h 6885758"/>
              <a:gd name="connsiteX177" fmla="*/ 4852153 w 6087079"/>
              <a:gd name="connsiteY177" fmla="*/ 6352238 h 6885758"/>
              <a:gd name="connsiteX178" fmla="*/ 4841029 w 6087079"/>
              <a:gd name="connsiteY178" fmla="*/ 6346949 h 6885758"/>
              <a:gd name="connsiteX179" fmla="*/ 4829905 w 6087079"/>
              <a:gd name="connsiteY179" fmla="*/ 6344032 h 6885758"/>
              <a:gd name="connsiteX180" fmla="*/ 4494726 w 6087079"/>
              <a:gd name="connsiteY180" fmla="*/ 6308471 h 6885758"/>
              <a:gd name="connsiteX181" fmla="*/ 4307807 w 6087079"/>
              <a:gd name="connsiteY181" fmla="*/ 6369927 h 6885758"/>
              <a:gd name="connsiteX182" fmla="*/ 4369445 w 6087079"/>
              <a:gd name="connsiteY182" fmla="*/ 6558305 h 6885758"/>
              <a:gd name="connsiteX183" fmla="*/ 4533934 w 6087079"/>
              <a:gd name="connsiteY183" fmla="*/ 6504144 h 6885758"/>
              <a:gd name="connsiteX184" fmla="*/ 4519892 w 6087079"/>
              <a:gd name="connsiteY184" fmla="*/ 6458919 h 6885758"/>
              <a:gd name="connsiteX185" fmla="*/ 4467920 w 6087079"/>
              <a:gd name="connsiteY185" fmla="*/ 6458919 h 6885758"/>
              <a:gd name="connsiteX186" fmla="*/ 4462084 w 6087079"/>
              <a:gd name="connsiteY186" fmla="*/ 6479708 h 6885758"/>
              <a:gd name="connsiteX187" fmla="*/ 4435277 w 6087079"/>
              <a:gd name="connsiteY187" fmla="*/ 6479708 h 6885758"/>
              <a:gd name="connsiteX188" fmla="*/ 4479773 w 6087079"/>
              <a:gd name="connsiteY188" fmla="*/ 6346220 h 6885758"/>
              <a:gd name="connsiteX189" fmla="*/ 4507309 w 6087079"/>
              <a:gd name="connsiteY189" fmla="*/ 6346220 h 6885758"/>
              <a:gd name="connsiteX190" fmla="*/ 2353342 w 6087079"/>
              <a:gd name="connsiteY190" fmla="*/ 0 h 6885758"/>
              <a:gd name="connsiteX191" fmla="*/ 6077554 w 6087079"/>
              <a:gd name="connsiteY191" fmla="*/ 10395 h 6885758"/>
              <a:gd name="connsiteX192" fmla="*/ 6087079 w 6087079"/>
              <a:gd name="connsiteY192" fmla="*/ 4007761 h 6885758"/>
              <a:gd name="connsiteX193" fmla="*/ 5101422 w 6087079"/>
              <a:gd name="connsiteY193" fmla="*/ 6885758 h 6885758"/>
              <a:gd name="connsiteX194" fmla="*/ 0 w 6087079"/>
              <a:gd name="connsiteY194" fmla="*/ 6879986 h 688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6087079" h="6885758">
                <a:moveTo>
                  <a:pt x="4561470" y="6511621"/>
                </a:moveTo>
                <a:lnTo>
                  <a:pt x="4566576" y="6524933"/>
                </a:lnTo>
                <a:lnTo>
                  <a:pt x="4921085" y="6524933"/>
                </a:lnTo>
                <a:lnTo>
                  <a:pt x="4921085" y="6511621"/>
                </a:lnTo>
                <a:close/>
                <a:moveTo>
                  <a:pt x="4493268" y="6378133"/>
                </a:moveTo>
                <a:lnTo>
                  <a:pt x="4474667" y="6436671"/>
                </a:lnTo>
                <a:lnTo>
                  <a:pt x="4512416" y="6437400"/>
                </a:lnTo>
                <a:close/>
                <a:moveTo>
                  <a:pt x="4818781" y="6365550"/>
                </a:moveTo>
                <a:lnTo>
                  <a:pt x="4827716" y="6367009"/>
                </a:lnTo>
                <a:lnTo>
                  <a:pt x="4835740" y="6369927"/>
                </a:lnTo>
                <a:lnTo>
                  <a:pt x="4841758" y="6374486"/>
                </a:lnTo>
                <a:lnTo>
                  <a:pt x="4847594" y="6380322"/>
                </a:lnTo>
                <a:lnTo>
                  <a:pt x="4852153" y="6387798"/>
                </a:lnTo>
                <a:lnTo>
                  <a:pt x="4855070" y="6395275"/>
                </a:lnTo>
                <a:lnTo>
                  <a:pt x="4856529" y="6404028"/>
                </a:lnTo>
                <a:lnTo>
                  <a:pt x="4857259" y="6412964"/>
                </a:lnTo>
                <a:lnTo>
                  <a:pt x="4856529" y="6421900"/>
                </a:lnTo>
                <a:lnTo>
                  <a:pt x="4855070" y="6430106"/>
                </a:lnTo>
                <a:lnTo>
                  <a:pt x="4852153" y="6437401"/>
                </a:lnTo>
                <a:lnTo>
                  <a:pt x="4847594" y="6444148"/>
                </a:lnTo>
                <a:lnTo>
                  <a:pt x="4842487" y="6450166"/>
                </a:lnTo>
                <a:lnTo>
                  <a:pt x="4835740" y="6454543"/>
                </a:lnTo>
                <a:lnTo>
                  <a:pt x="4827716" y="6457460"/>
                </a:lnTo>
                <a:lnTo>
                  <a:pt x="4818781" y="6458190"/>
                </a:lnTo>
                <a:lnTo>
                  <a:pt x="4814951" y="6458190"/>
                </a:lnTo>
                <a:lnTo>
                  <a:pt x="4812033" y="6457460"/>
                </a:lnTo>
                <a:lnTo>
                  <a:pt x="4809115" y="6456731"/>
                </a:lnTo>
                <a:lnTo>
                  <a:pt x="4806198" y="6456001"/>
                </a:lnTo>
                <a:lnTo>
                  <a:pt x="4803097" y="6454543"/>
                </a:lnTo>
                <a:lnTo>
                  <a:pt x="4800180" y="6452354"/>
                </a:lnTo>
                <a:lnTo>
                  <a:pt x="4797991" y="6450895"/>
                </a:lnTo>
                <a:lnTo>
                  <a:pt x="4795074" y="6448525"/>
                </a:lnTo>
                <a:lnTo>
                  <a:pt x="4791973" y="6445607"/>
                </a:lnTo>
                <a:lnTo>
                  <a:pt x="4789785" y="6441230"/>
                </a:lnTo>
                <a:lnTo>
                  <a:pt x="4787597" y="6437401"/>
                </a:lnTo>
                <a:lnTo>
                  <a:pt x="4786138" y="6433024"/>
                </a:lnTo>
                <a:lnTo>
                  <a:pt x="4784679" y="6428647"/>
                </a:lnTo>
                <a:lnTo>
                  <a:pt x="4783220" y="6424088"/>
                </a:lnTo>
                <a:lnTo>
                  <a:pt x="4783220" y="6418982"/>
                </a:lnTo>
                <a:lnTo>
                  <a:pt x="4782308" y="6413694"/>
                </a:lnTo>
                <a:lnTo>
                  <a:pt x="4783220" y="6404940"/>
                </a:lnTo>
                <a:lnTo>
                  <a:pt x="4784679" y="6396734"/>
                </a:lnTo>
                <a:lnTo>
                  <a:pt x="4786867" y="6388528"/>
                </a:lnTo>
                <a:lnTo>
                  <a:pt x="4790515" y="6381051"/>
                </a:lnTo>
                <a:lnTo>
                  <a:pt x="4795803" y="6374486"/>
                </a:lnTo>
                <a:lnTo>
                  <a:pt x="4802368" y="6369927"/>
                </a:lnTo>
                <a:lnTo>
                  <a:pt x="4809845" y="6367009"/>
                </a:lnTo>
                <a:close/>
                <a:moveTo>
                  <a:pt x="4898107" y="6347861"/>
                </a:moveTo>
                <a:lnTo>
                  <a:pt x="4898107" y="6478249"/>
                </a:lnTo>
                <a:lnTo>
                  <a:pt x="4921814" y="6478249"/>
                </a:lnTo>
                <a:lnTo>
                  <a:pt x="4921814" y="6389987"/>
                </a:lnTo>
                <a:lnTo>
                  <a:pt x="4977434" y="6478249"/>
                </a:lnTo>
                <a:lnTo>
                  <a:pt x="5001141" y="6478249"/>
                </a:lnTo>
                <a:lnTo>
                  <a:pt x="5001141" y="6347861"/>
                </a:lnTo>
                <a:lnTo>
                  <a:pt x="4977434" y="6347861"/>
                </a:lnTo>
                <a:lnTo>
                  <a:pt x="4977434" y="6434483"/>
                </a:lnTo>
                <a:lnTo>
                  <a:pt x="4921814" y="6347861"/>
                </a:lnTo>
                <a:close/>
                <a:moveTo>
                  <a:pt x="4528828" y="6347861"/>
                </a:moveTo>
                <a:lnTo>
                  <a:pt x="4528828" y="6408587"/>
                </a:lnTo>
                <a:lnTo>
                  <a:pt x="4551805" y="6478978"/>
                </a:lnTo>
                <a:lnTo>
                  <a:pt x="4625114" y="6478978"/>
                </a:lnTo>
                <a:lnTo>
                  <a:pt x="4625114" y="6456001"/>
                </a:lnTo>
                <a:lnTo>
                  <a:pt x="4551805" y="6456001"/>
                </a:lnTo>
                <a:lnTo>
                  <a:pt x="4551805" y="6419711"/>
                </a:lnTo>
                <a:lnTo>
                  <a:pt x="4603596" y="6419711"/>
                </a:lnTo>
                <a:lnTo>
                  <a:pt x="4603596" y="6397463"/>
                </a:lnTo>
                <a:lnTo>
                  <a:pt x="4551805" y="6397463"/>
                </a:lnTo>
                <a:lnTo>
                  <a:pt x="4551805" y="6369197"/>
                </a:lnTo>
                <a:lnTo>
                  <a:pt x="4620737" y="6369197"/>
                </a:lnTo>
                <a:lnTo>
                  <a:pt x="4620737" y="6347861"/>
                </a:lnTo>
                <a:close/>
                <a:moveTo>
                  <a:pt x="4688210" y="6344031"/>
                </a:moveTo>
                <a:lnTo>
                  <a:pt x="4677086" y="6345490"/>
                </a:lnTo>
                <a:lnTo>
                  <a:pt x="4666692" y="6348590"/>
                </a:lnTo>
                <a:lnTo>
                  <a:pt x="4656297" y="6353696"/>
                </a:lnTo>
                <a:lnTo>
                  <a:pt x="4646632" y="6360444"/>
                </a:lnTo>
                <a:lnTo>
                  <a:pt x="4638608" y="6370838"/>
                </a:lnTo>
                <a:lnTo>
                  <a:pt x="4631861" y="6382692"/>
                </a:lnTo>
                <a:lnTo>
                  <a:pt x="4628214" y="6397463"/>
                </a:lnTo>
                <a:lnTo>
                  <a:pt x="4626755" y="6414423"/>
                </a:lnTo>
                <a:lnTo>
                  <a:pt x="4628214" y="6431565"/>
                </a:lnTo>
                <a:lnTo>
                  <a:pt x="4632591" y="6446336"/>
                </a:lnTo>
                <a:lnTo>
                  <a:pt x="4639338" y="6457460"/>
                </a:lnTo>
                <a:lnTo>
                  <a:pt x="4647362" y="6467125"/>
                </a:lnTo>
                <a:lnTo>
                  <a:pt x="4657027" y="6473872"/>
                </a:lnTo>
                <a:lnTo>
                  <a:pt x="4666692" y="6478249"/>
                </a:lnTo>
                <a:lnTo>
                  <a:pt x="4677816" y="6481167"/>
                </a:lnTo>
                <a:lnTo>
                  <a:pt x="4688210" y="6481896"/>
                </a:lnTo>
                <a:lnTo>
                  <a:pt x="4697146" y="6481167"/>
                </a:lnTo>
                <a:lnTo>
                  <a:pt x="4704623" y="6479708"/>
                </a:lnTo>
                <a:lnTo>
                  <a:pt x="4710458" y="6477520"/>
                </a:lnTo>
                <a:lnTo>
                  <a:pt x="4714835" y="6474602"/>
                </a:lnTo>
                <a:lnTo>
                  <a:pt x="4717935" y="6471502"/>
                </a:lnTo>
                <a:lnTo>
                  <a:pt x="4720853" y="6469313"/>
                </a:lnTo>
                <a:lnTo>
                  <a:pt x="4721582" y="6467854"/>
                </a:lnTo>
                <a:lnTo>
                  <a:pt x="4721582" y="6478978"/>
                </a:lnTo>
                <a:lnTo>
                  <a:pt x="4742371" y="6478978"/>
                </a:lnTo>
                <a:lnTo>
                  <a:pt x="4742371" y="6407128"/>
                </a:lnTo>
                <a:lnTo>
                  <a:pt x="4688940" y="6407128"/>
                </a:lnTo>
                <a:lnTo>
                  <a:pt x="4688940" y="6429376"/>
                </a:lnTo>
                <a:lnTo>
                  <a:pt x="4720853" y="6429376"/>
                </a:lnTo>
                <a:lnTo>
                  <a:pt x="4720123" y="6435212"/>
                </a:lnTo>
                <a:lnTo>
                  <a:pt x="4718664" y="6440500"/>
                </a:lnTo>
                <a:lnTo>
                  <a:pt x="4715746" y="6445606"/>
                </a:lnTo>
                <a:lnTo>
                  <a:pt x="4711917" y="6450165"/>
                </a:lnTo>
                <a:lnTo>
                  <a:pt x="4707540" y="6453813"/>
                </a:lnTo>
                <a:lnTo>
                  <a:pt x="4702252" y="6456001"/>
                </a:lnTo>
                <a:lnTo>
                  <a:pt x="4695687" y="6458189"/>
                </a:lnTo>
                <a:lnTo>
                  <a:pt x="4688940" y="6458919"/>
                </a:lnTo>
                <a:lnTo>
                  <a:pt x="4681463" y="6458189"/>
                </a:lnTo>
                <a:lnTo>
                  <a:pt x="4674898" y="6456001"/>
                </a:lnTo>
                <a:lnTo>
                  <a:pt x="4668880" y="6453083"/>
                </a:lnTo>
                <a:lnTo>
                  <a:pt x="4663045" y="6447795"/>
                </a:lnTo>
                <a:lnTo>
                  <a:pt x="4658486" y="6441959"/>
                </a:lnTo>
                <a:lnTo>
                  <a:pt x="4654838" y="6434482"/>
                </a:lnTo>
                <a:lnTo>
                  <a:pt x="4652650" y="6424817"/>
                </a:lnTo>
                <a:lnTo>
                  <a:pt x="4651921" y="6414423"/>
                </a:lnTo>
                <a:lnTo>
                  <a:pt x="4652650" y="6404028"/>
                </a:lnTo>
                <a:lnTo>
                  <a:pt x="4654109" y="6394545"/>
                </a:lnTo>
                <a:lnTo>
                  <a:pt x="4657027" y="6386339"/>
                </a:lnTo>
                <a:lnTo>
                  <a:pt x="4661586" y="6379592"/>
                </a:lnTo>
                <a:lnTo>
                  <a:pt x="4666692" y="6374486"/>
                </a:lnTo>
                <a:lnTo>
                  <a:pt x="4673439" y="6369927"/>
                </a:lnTo>
                <a:lnTo>
                  <a:pt x="4680733" y="6367009"/>
                </a:lnTo>
                <a:lnTo>
                  <a:pt x="4688940" y="6367009"/>
                </a:lnTo>
                <a:lnTo>
                  <a:pt x="4697146" y="6367738"/>
                </a:lnTo>
                <a:lnTo>
                  <a:pt x="4703711" y="6370838"/>
                </a:lnTo>
                <a:lnTo>
                  <a:pt x="4708999" y="6374486"/>
                </a:lnTo>
                <a:lnTo>
                  <a:pt x="4713376" y="6378862"/>
                </a:lnTo>
                <a:lnTo>
                  <a:pt x="4717205" y="6383421"/>
                </a:lnTo>
                <a:lnTo>
                  <a:pt x="4718664" y="6387068"/>
                </a:lnTo>
                <a:lnTo>
                  <a:pt x="4720123" y="6389986"/>
                </a:lnTo>
                <a:lnTo>
                  <a:pt x="4720853" y="6391445"/>
                </a:lnTo>
                <a:lnTo>
                  <a:pt x="4741642" y="6380321"/>
                </a:lnTo>
                <a:lnTo>
                  <a:pt x="4738724" y="6373027"/>
                </a:lnTo>
                <a:lnTo>
                  <a:pt x="4734165" y="6366279"/>
                </a:lnTo>
                <a:lnTo>
                  <a:pt x="4728329" y="6360444"/>
                </a:lnTo>
                <a:lnTo>
                  <a:pt x="4721582" y="6354426"/>
                </a:lnTo>
                <a:lnTo>
                  <a:pt x="4714105" y="6350779"/>
                </a:lnTo>
                <a:lnTo>
                  <a:pt x="4706081" y="6346949"/>
                </a:lnTo>
                <a:lnTo>
                  <a:pt x="4697146" y="6344761"/>
                </a:lnTo>
                <a:close/>
                <a:moveTo>
                  <a:pt x="4819510" y="6343302"/>
                </a:moveTo>
                <a:lnTo>
                  <a:pt x="4807657" y="6344032"/>
                </a:lnTo>
                <a:lnTo>
                  <a:pt x="4795803" y="6347861"/>
                </a:lnTo>
                <a:lnTo>
                  <a:pt x="4785408" y="6352967"/>
                </a:lnTo>
                <a:lnTo>
                  <a:pt x="4775743" y="6360444"/>
                </a:lnTo>
                <a:lnTo>
                  <a:pt x="4768267" y="6370839"/>
                </a:lnTo>
                <a:lnTo>
                  <a:pt x="4762431" y="6382692"/>
                </a:lnTo>
                <a:lnTo>
                  <a:pt x="4758601" y="6396734"/>
                </a:lnTo>
                <a:lnTo>
                  <a:pt x="4757872" y="6412964"/>
                </a:lnTo>
                <a:lnTo>
                  <a:pt x="4757872" y="6423359"/>
                </a:lnTo>
                <a:lnTo>
                  <a:pt x="4759331" y="6432294"/>
                </a:lnTo>
                <a:lnTo>
                  <a:pt x="4761702" y="6441230"/>
                </a:lnTo>
                <a:lnTo>
                  <a:pt x="4765349" y="6448525"/>
                </a:lnTo>
                <a:lnTo>
                  <a:pt x="4768996" y="6455272"/>
                </a:lnTo>
                <a:lnTo>
                  <a:pt x="4774284" y="6462019"/>
                </a:lnTo>
                <a:lnTo>
                  <a:pt x="4779391" y="6467125"/>
                </a:lnTo>
                <a:lnTo>
                  <a:pt x="4785408" y="6471502"/>
                </a:lnTo>
                <a:lnTo>
                  <a:pt x="4789056" y="6473873"/>
                </a:lnTo>
                <a:lnTo>
                  <a:pt x="4792703" y="6475332"/>
                </a:lnTo>
                <a:lnTo>
                  <a:pt x="4797262" y="6477520"/>
                </a:lnTo>
                <a:lnTo>
                  <a:pt x="4801639" y="6478979"/>
                </a:lnTo>
                <a:lnTo>
                  <a:pt x="4806198" y="6479708"/>
                </a:lnTo>
                <a:lnTo>
                  <a:pt x="4810574" y="6480438"/>
                </a:lnTo>
                <a:lnTo>
                  <a:pt x="4814951" y="6481167"/>
                </a:lnTo>
                <a:lnTo>
                  <a:pt x="4819510" y="6481167"/>
                </a:lnTo>
                <a:lnTo>
                  <a:pt x="4832822" y="6479708"/>
                </a:lnTo>
                <a:lnTo>
                  <a:pt x="4845405" y="6476061"/>
                </a:lnTo>
                <a:lnTo>
                  <a:pt x="4855800" y="6470043"/>
                </a:lnTo>
                <a:lnTo>
                  <a:pt x="4864735" y="6462019"/>
                </a:lnTo>
                <a:lnTo>
                  <a:pt x="4872030" y="6452354"/>
                </a:lnTo>
                <a:lnTo>
                  <a:pt x="4878048" y="6441230"/>
                </a:lnTo>
                <a:lnTo>
                  <a:pt x="4880966" y="6427918"/>
                </a:lnTo>
                <a:lnTo>
                  <a:pt x="4881695" y="6412964"/>
                </a:lnTo>
                <a:lnTo>
                  <a:pt x="4880236" y="6396005"/>
                </a:lnTo>
                <a:lnTo>
                  <a:pt x="4875859" y="6381051"/>
                </a:lnTo>
                <a:lnTo>
                  <a:pt x="4869842" y="6369198"/>
                </a:lnTo>
                <a:lnTo>
                  <a:pt x="4860906" y="6359715"/>
                </a:lnTo>
                <a:lnTo>
                  <a:pt x="4852153" y="6352238"/>
                </a:lnTo>
                <a:lnTo>
                  <a:pt x="4841029" y="6346949"/>
                </a:lnTo>
                <a:lnTo>
                  <a:pt x="4829905" y="6344032"/>
                </a:lnTo>
                <a:close/>
                <a:moveTo>
                  <a:pt x="4494726" y="6308471"/>
                </a:moveTo>
                <a:lnTo>
                  <a:pt x="4307807" y="6369927"/>
                </a:lnTo>
                <a:lnTo>
                  <a:pt x="4369445" y="6558305"/>
                </a:lnTo>
                <a:lnTo>
                  <a:pt x="4533934" y="6504144"/>
                </a:lnTo>
                <a:lnTo>
                  <a:pt x="4519892" y="6458919"/>
                </a:lnTo>
                <a:lnTo>
                  <a:pt x="4467920" y="6458919"/>
                </a:lnTo>
                <a:lnTo>
                  <a:pt x="4462084" y="6479708"/>
                </a:lnTo>
                <a:lnTo>
                  <a:pt x="4435277" y="6479708"/>
                </a:lnTo>
                <a:lnTo>
                  <a:pt x="4479773" y="6346220"/>
                </a:lnTo>
                <a:lnTo>
                  <a:pt x="4507309" y="6346220"/>
                </a:lnTo>
                <a:close/>
                <a:moveTo>
                  <a:pt x="2353342" y="0"/>
                </a:moveTo>
                <a:lnTo>
                  <a:pt x="6077554" y="10395"/>
                </a:lnTo>
                <a:lnTo>
                  <a:pt x="6087079" y="4007761"/>
                </a:lnTo>
                <a:lnTo>
                  <a:pt x="5101422" y="6885758"/>
                </a:lnTo>
                <a:lnTo>
                  <a:pt x="0" y="6879986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en-US" noProof="0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65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7502678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Picture 7" descr="Android.png">
            <a:extLst>
              <a:ext uri="{FF2B5EF4-FFF2-40B4-BE49-F238E27FC236}">
                <a16:creationId xmlns:a16="http://schemas.microsoft.com/office/drawing/2014/main" id="{697FABA5-4118-4203-BA93-DBCD7FC45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940" y="1774357"/>
            <a:ext cx="2118359" cy="4067644"/>
          </a:xfrm>
          <a:prstGeom prst="rect">
            <a:avLst/>
          </a:prstGeom>
          <a:effectLst>
            <a:reflection blurRad="6350" stA="52000" endA="300" endPos="5000" dir="5400000" sy="-100000" algn="bl" rotWithShape="0"/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7760" y="2174240"/>
            <a:ext cx="1955800" cy="328167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en-US" noProof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382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7" descr="ipad.png">
            <a:extLst>
              <a:ext uri="{FF2B5EF4-FFF2-40B4-BE49-F238E27FC236}">
                <a16:creationId xmlns:a16="http://schemas.microsoft.com/office/drawing/2014/main" id="{40E220D6-FD15-44C4-AA9B-F78ACC70C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880" y="2087067"/>
            <a:ext cx="4915097" cy="3567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539968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3210" y="2286000"/>
            <a:ext cx="4069080" cy="309371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en-US" noProof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712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oleObject" Target="../embeddings/oleObject2.bin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38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7BE76E2-1259-4CB4-80C5-73515B0938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7963835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307" imgH="307" progId="TCLayout.ActiveDocument.1">
                  <p:embed/>
                </p:oleObj>
              </mc:Choice>
              <mc:Fallback>
                <p:oleObj name="think-cell Slide" r:id="rId22" imgW="307" imgH="307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7BE76E2-1259-4CB4-80C5-73515B093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nl-NL" sz="1200" b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nl-NL" sz="1200" b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1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20" r:id="rId2"/>
    <p:sldLayoutId id="2147483925" r:id="rId3"/>
    <p:sldLayoutId id="2147483924" r:id="rId4"/>
    <p:sldLayoutId id="2147483937" r:id="rId5"/>
    <p:sldLayoutId id="2147483927" r:id="rId6"/>
    <p:sldLayoutId id="2147483929" r:id="rId7"/>
    <p:sldLayoutId id="2147483931" r:id="rId8"/>
    <p:sldLayoutId id="2147483932" r:id="rId9"/>
    <p:sldLayoutId id="2147483921" r:id="rId10"/>
    <p:sldLayoutId id="2147483940" r:id="rId11"/>
    <p:sldLayoutId id="2147483923" r:id="rId12"/>
    <p:sldLayoutId id="2147483941" r:id="rId13"/>
    <p:sldLayoutId id="2147483936" r:id="rId14"/>
    <p:sldLayoutId id="2147483928" r:id="rId15"/>
    <p:sldLayoutId id="2147483933" r:id="rId16"/>
    <p:sldLayoutId id="2147483934" r:id="rId17"/>
    <p:sldLayoutId id="2147483935" r:id="rId18"/>
    <p:sldLayoutId id="21474839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53" imgH="353" progId="TCLayout.ActiveDocument.1">
                  <p:embed/>
                </p:oleObj>
              </mc:Choice>
              <mc:Fallback>
                <p:oleObj name="think-cell Slide" r:id="rId19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1651935" y="6259335"/>
            <a:ext cx="456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fld id="{478F02DA-AB65-4DE3-8C32-C1DFFF12922F}" type="slidenum">
              <a:rPr lang="nl-NL" sz="1200">
                <a:solidFill>
                  <a:srgbClr val="FFFFFF"/>
                </a:solidFill>
                <a:cs typeface="Arial" pitchFamily="34" charset="0"/>
              </a:rPr>
              <a:pPr algn="ctr">
                <a:defRPr/>
              </a:pPr>
              <a:t>‹#›</a:t>
            </a:fld>
            <a:endParaRPr lang="nl-NL" sz="1200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3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7BE76E2-1259-4CB4-80C5-73515B0938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07" imgH="307" progId="TCLayout.ActiveDocument.1">
                  <p:embed/>
                </p:oleObj>
              </mc:Choice>
              <mc:Fallback>
                <p:oleObj name="think-cell Slide" r:id="rId8" imgW="307" imgH="307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7BE76E2-1259-4CB4-80C5-73515B093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nl-NL" sz="1200" b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nl-NL" sz="1200" b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1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3" r:id="rId2"/>
    <p:sldLayoutId id="2147483962" r:id="rId3"/>
    <p:sldLayoutId id="2147483966" r:id="rId4"/>
    <p:sldLayoutId id="214748396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6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6FA22B0-8C3F-4BB5-8C21-F25C6AF7EE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9116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45" imgH="246" progId="TCLayout.ActiveDocument.1">
                  <p:embed/>
                </p:oleObj>
              </mc:Choice>
              <mc:Fallback>
                <p:oleObj name="think-cell Slide" r:id="rId4" imgW="245" imgH="24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6FA22B0-8C3F-4BB5-8C21-F25C6AF7E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9" y="2063002"/>
            <a:ext cx="4641551" cy="1564710"/>
          </a:xfrm>
        </p:spPr>
        <p:txBody>
          <a:bodyPr vert="horz"/>
          <a:lstStyle/>
          <a:p>
            <a:r>
              <a:rPr lang="en-US" dirty="0"/>
              <a:t>Adobe Experience Cloud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29B8C37-5BAF-4749-B105-53BD7B6BC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45720" rIns="91440" bIns="45720" anchor="ctr"/>
          <a:lstStyle/>
          <a:p>
            <a:r>
              <a:rPr lang="en-US" dirty="0"/>
              <a:t>3 August 2022</a:t>
            </a:r>
            <a:endParaRPr lang="en-US" dirty="0">
              <a:cs typeface="Arial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90D44B-DB98-4899-B66E-DC1158261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818" y="1737555"/>
            <a:ext cx="4641551" cy="325447"/>
          </a:xfrm>
        </p:spPr>
        <p:txBody>
          <a:bodyPr/>
          <a:lstStyle/>
          <a:p>
            <a:r>
              <a:rPr lang="nl-NL" dirty="0"/>
              <a:t>Lighning Talk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F9FFD95-F1CB-42E7-B897-EDD411EA0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sz="1800" dirty="0"/>
              <a:t>Srinivas Gopinath Parimi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1FBB82A-5018-4505-B428-B15AE241A1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Cloud Solutions Architect</a:t>
            </a:r>
          </a:p>
        </p:txBody>
      </p:sp>
      <p:pic>
        <p:nvPicPr>
          <p:cNvPr id="12" name="Picture Placeholder 11" descr="Abstract background of luminous blue">
            <a:extLst>
              <a:ext uri="{FF2B5EF4-FFF2-40B4-BE49-F238E27FC236}">
                <a16:creationId xmlns:a16="http://schemas.microsoft.com/office/drawing/2014/main" id="{88FD9C0A-4CE4-412F-A13A-78C30A037C7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0" r="14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0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81263" y="1804740"/>
            <a:ext cx="2261937" cy="226193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476409" y="2597820"/>
            <a:ext cx="2295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Custom-tailored the app to provide executives with a curated experience that focuses on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56980" y="1960143"/>
            <a:ext cx="211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An Executive Experience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3019924" y="1804740"/>
            <a:ext cx="2261937" cy="226193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3019924" y="2547020"/>
            <a:ext cx="2256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Get instant access to metrics that matter with interactive scorecards. Monitor the state of your business through intuitive date-range comparisons.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029869" y="1960143"/>
            <a:ext cx="2256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On demand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decision making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481263" y="4211053"/>
            <a:ext cx="2261937" cy="226193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497865" y="4995187"/>
            <a:ext cx="2275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Dive deeper into your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key-performance indicators to filter and focus on contributing factors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41423" y="4389812"/>
            <a:ext cx="212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Analytics you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can trust</a:t>
            </a:r>
          </a:p>
        </p:txBody>
      </p:sp>
      <p:pic>
        <p:nvPicPr>
          <p:cNvPr id="18" name="Picture 17" descr="A picture containing computer, keyboard, table, sitting&#10;&#10;Description automatically generated">
            <a:extLst>
              <a:ext uri="{FF2B5EF4-FFF2-40B4-BE49-F238E27FC236}">
                <a16:creationId xmlns:a16="http://schemas.microsoft.com/office/drawing/2014/main" id="{E759F4D9-97AD-A94F-82CA-91DAE59E12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00389">
            <a:off x="5811577" y="1576882"/>
            <a:ext cx="5814391" cy="3869836"/>
          </a:xfrm>
          <a:prstGeom prst="rect">
            <a:avLst/>
          </a:prstGeom>
          <a:effectLst>
            <a:glow rad="228600">
              <a:schemeClr val="bg1">
                <a:lumMod val="9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772B5-13A0-4156-9871-031BABD2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65594"/>
          </a:xfrm>
        </p:spPr>
        <p:txBody>
          <a:bodyPr/>
          <a:lstStyle/>
          <a:p>
            <a:r>
              <a:rPr lang="en-GB" dirty="0"/>
              <a:t>2.1.1    Adobe Analytics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E01FB-5BA9-46C1-8EB6-AD56CC227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777685"/>
            <a:ext cx="10515600" cy="462986"/>
          </a:xfrm>
        </p:spPr>
        <p:txBody>
          <a:bodyPr/>
          <a:lstStyle/>
          <a:p>
            <a:r>
              <a:rPr lang="en-GB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53850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81263" y="1804740"/>
            <a:ext cx="2261937" cy="2220722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569321" y="2723677"/>
            <a:ext cx="2110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Get a complete view of your audience by combining all of your data sources in one place.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56980" y="1960143"/>
            <a:ext cx="211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t>Understand Your Audiences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3019924" y="1804740"/>
            <a:ext cx="2261937" cy="2220722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3030781" y="2700321"/>
            <a:ext cx="2256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Continually discover and organize new, valuable segments for smarter targeting and personalization.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029869" y="1960143"/>
            <a:ext cx="2256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t>Create New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t>Segments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481263" y="4204222"/>
            <a:ext cx="2261937" cy="2191324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544639" y="5192919"/>
            <a:ext cx="2122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Make your ad campaigns more productive by targeting specific segments on any platform.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44639" y="4359624"/>
            <a:ext cx="212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t>Advertise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/>
                <a:ea typeface="+mn-ea"/>
                <a:cs typeface="+mn-cs"/>
              </a:rPr>
              <a:t>Effectively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97DFD8C-3E06-914D-8A20-B450320E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700" y="1148367"/>
            <a:ext cx="571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8E265-A834-4EAE-8B1E-31C1FFA9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800629"/>
          </a:xfrm>
        </p:spPr>
        <p:txBody>
          <a:bodyPr/>
          <a:lstStyle/>
          <a:p>
            <a:r>
              <a:rPr lang="en-GB" dirty="0"/>
              <a:t>2.2    Audience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E3EDB-5346-4FC0-9788-4591E6170C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980" y="831945"/>
            <a:ext cx="10515600" cy="462986"/>
          </a:xfrm>
        </p:spPr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Acting on insight requires an audience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0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A4F9E616-3359-43E0-8617-316EBD3DE7FC}"/>
              </a:ext>
            </a:extLst>
          </p:cNvPr>
          <p:cNvSpPr/>
          <p:nvPr/>
        </p:nvSpPr>
        <p:spPr>
          <a:xfrm>
            <a:off x="8641380" y="1146809"/>
            <a:ext cx="3260388" cy="119908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3" name="Rounded Rectangle 16">
            <a:extLst>
              <a:ext uri="{FF2B5EF4-FFF2-40B4-BE49-F238E27FC236}">
                <a16:creationId xmlns:a16="http://schemas.microsoft.com/office/drawing/2014/main" id="{F74645DD-3C0B-44BD-A43B-7B3D350DDA19}"/>
              </a:ext>
            </a:extLst>
          </p:cNvPr>
          <p:cNvSpPr/>
          <p:nvPr/>
        </p:nvSpPr>
        <p:spPr>
          <a:xfrm>
            <a:off x="5897561" y="1146810"/>
            <a:ext cx="2503247" cy="119908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5E9C461D-D1E4-4151-A8BF-25135B6C5E50}"/>
              </a:ext>
            </a:extLst>
          </p:cNvPr>
          <p:cNvSpPr/>
          <p:nvPr/>
        </p:nvSpPr>
        <p:spPr>
          <a:xfrm>
            <a:off x="8634873" y="2571216"/>
            <a:ext cx="3319750" cy="976292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8689740" y="2984190"/>
            <a:ext cx="3222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/>
              <a:t>Share audiences between different Adobe Experience Platform instances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8701844" y="2639204"/>
            <a:ext cx="159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Segment Match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6043590" y="1755476"/>
            <a:ext cx="221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Propensity scoring </a:t>
            </a: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for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 insights at the individual profile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6043590" y="1214570"/>
            <a:ext cx="1663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Customer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8633004" y="1743572"/>
            <a:ext cx="326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/>
              <a:t>Predict and prioritize which customers and </a:t>
            </a:r>
          </a:p>
          <a:p>
            <a:pPr lvl="0">
              <a:defRPr/>
            </a:pPr>
            <a:r>
              <a:rPr lang="en-US" sz="1200" dirty="0"/>
              <a:t>sales opportunities to engage with first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8689740" y="1191810"/>
            <a:ext cx="3134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Predictive Lead </a:t>
            </a:r>
            <a:r>
              <a:rPr lang="en-US" sz="1200" b="1" dirty="0">
                <a:solidFill>
                  <a:prstClr val="black"/>
                </a:solidFill>
              </a:rPr>
              <a:t>&amp; Account Scoring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2C4CBE-B2BF-9545-B416-94BDB2BD9A7A}"/>
              </a:ext>
            </a:extLst>
          </p:cNvPr>
          <p:cNvSpPr/>
          <p:nvPr/>
        </p:nvSpPr>
        <p:spPr>
          <a:xfrm>
            <a:off x="5897561" y="2609797"/>
            <a:ext cx="2503247" cy="95410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60E2-402F-9B4F-AD79-74F3ED825600}"/>
              </a:ext>
            </a:extLst>
          </p:cNvPr>
          <p:cNvSpPr txBox="1"/>
          <p:nvPr/>
        </p:nvSpPr>
        <p:spPr>
          <a:xfrm>
            <a:off x="6023508" y="3019910"/>
            <a:ext cx="237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Privacy compliance for regulated industries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B4204-0C31-8546-ACEC-DCF308A0703C}"/>
              </a:ext>
            </a:extLst>
          </p:cNvPr>
          <p:cNvSpPr txBox="1"/>
          <p:nvPr/>
        </p:nvSpPr>
        <p:spPr>
          <a:xfrm>
            <a:off x="6023509" y="2676971"/>
            <a:ext cx="1633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HIPAA Readiness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A4C65C-11A7-814E-9046-EA9454B0DEFA}"/>
              </a:ext>
            </a:extLst>
          </p:cNvPr>
          <p:cNvSpPr txBox="1"/>
          <p:nvPr/>
        </p:nvSpPr>
        <p:spPr>
          <a:xfrm>
            <a:off x="212651" y="114151"/>
            <a:ext cx="11308411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5600"/>
              </a:lnSpc>
              <a:defRPr/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2.3    Real-Time Customer Data Platform</a:t>
            </a: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12674EA1-179B-42C1-ABFD-5D4861842385}"/>
              </a:ext>
            </a:extLst>
          </p:cNvPr>
          <p:cNvSpPr/>
          <p:nvPr/>
        </p:nvSpPr>
        <p:spPr>
          <a:xfrm>
            <a:off x="2597686" y="1146810"/>
            <a:ext cx="3046369" cy="119908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43D85B-DB3B-481B-B662-D8256B263C25}"/>
              </a:ext>
            </a:extLst>
          </p:cNvPr>
          <p:cNvSpPr txBox="1"/>
          <p:nvPr/>
        </p:nvSpPr>
        <p:spPr>
          <a:xfrm>
            <a:off x="2691606" y="1499505"/>
            <a:ext cx="2952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Build a single view of customers across lines of business and connect to data sources for real-time experience delivery.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E79723-B4D7-44C8-B576-88064405308A}"/>
              </a:ext>
            </a:extLst>
          </p:cNvPr>
          <p:cNvSpPr txBox="1"/>
          <p:nvPr/>
        </p:nvSpPr>
        <p:spPr>
          <a:xfrm>
            <a:off x="2597687" y="1213872"/>
            <a:ext cx="4075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Actionable Real-time Customer Profiles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72EAB-5477-411C-BE42-5FE5F7D2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7" y="1146809"/>
            <a:ext cx="2038350" cy="35433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3D5CA-A16A-485C-A5F8-960C42BA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16" y="2953970"/>
            <a:ext cx="1485900" cy="29337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C027F3-8299-448D-A62C-F070C52B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313" y="3576038"/>
            <a:ext cx="1666875" cy="3209925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381877-E5A1-4694-BFCD-261910C7D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986" y="2984190"/>
            <a:ext cx="1790700" cy="346710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8502AA-670D-4F25-99C4-7F10AC384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856" y="4439840"/>
            <a:ext cx="2419533" cy="2128724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6ACF56-0D56-4225-A813-7ABE502C6E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317" y="3974017"/>
            <a:ext cx="2268787" cy="208358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06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276447" y="115197"/>
            <a:ext cx="114937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2.4    Customer Journey Analytics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75972" y="1499940"/>
            <a:ext cx="2325437" cy="2085998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510811" y="2197370"/>
            <a:ext cx="2333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Connect and standardize data from every online or offline source in Experience Platform for fast, non-destructive querying, analysis, and modeling.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27620" y="1655343"/>
            <a:ext cx="221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Connect all your customer data together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3025214" y="1499940"/>
            <a:ext cx="2536427" cy="208599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3126131" y="2249841"/>
            <a:ext cx="233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Visualize a customer’s journey across multiple channels sequentially, putting each action in context and enabling cross-channel analysis of things like flow and fallout.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126131" y="1655343"/>
            <a:ext cx="225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Interactively explore the whole journey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527620" y="3765566"/>
            <a:ext cx="5034022" cy="101664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733957" y="4229963"/>
            <a:ext cx="4726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Data science tools to unlock deeper insights and perform more powerful analysis.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739731" y="3846122"/>
            <a:ext cx="4477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Unlock the power of data science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05E18CF-E57E-8D47-BE8F-5673336B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4357" y="1296618"/>
            <a:ext cx="6514267" cy="435782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56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1A1231-E4D5-4668-8A23-DDC8DCE02D14}"/>
              </a:ext>
            </a:extLst>
          </p:cNvPr>
          <p:cNvGrpSpPr/>
          <p:nvPr/>
        </p:nvGrpSpPr>
        <p:grpSpPr>
          <a:xfrm>
            <a:off x="4132915" y="300964"/>
            <a:ext cx="7620136" cy="5810762"/>
            <a:chOff x="4312160" y="53314"/>
            <a:chExt cx="7620136" cy="5810762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352AFCBC-E256-0546-9FB3-B0DE50331A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14"/>
            <a:stretch/>
          </p:blipFill>
          <p:spPr bwMode="auto">
            <a:xfrm>
              <a:off x="4312160" y="53314"/>
              <a:ext cx="6514968" cy="5416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3FE1082-A478-1A4E-89B0-DD3F06C4E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9841" y="2513008"/>
              <a:ext cx="4052455" cy="3351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287079" y="274692"/>
            <a:ext cx="8229600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2.4.1    Real-time Customer Profile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81263" y="1804740"/>
            <a:ext cx="2261937" cy="183414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475724" y="2604891"/>
            <a:ext cx="2191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Adobe Clean Light" charset="0"/>
                <a:cs typeface="Adobe Clean Light" charset="0"/>
              </a:rPr>
              <a:t>Know your customers’ behaviors and attributes by tying all data together into complete profiles.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475724" y="1960143"/>
            <a:ext cx="226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Understand your customers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3019924" y="1804740"/>
            <a:ext cx="2261937" cy="183414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2992010" y="2554060"/>
            <a:ext cx="2332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Adobe Clean Light" charset="0"/>
                <a:cs typeface="Adobe Clean Light" charset="0"/>
              </a:rPr>
              <a:t>Access profiles and use them to deliver the right experiences to the right people at the right moment.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029869" y="1960143"/>
            <a:ext cx="2256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Enhance your personalization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481263" y="3957053"/>
            <a:ext cx="2261937" cy="183414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524756" y="4681027"/>
            <a:ext cx="2174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Adobe Clean Light" charset="0"/>
                <a:cs typeface="Adobe Clean Light" charset="0"/>
              </a:rPr>
              <a:t>Capture massive amounts of  behavioral, first- and third-party data sources.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693376" y="4096252"/>
            <a:ext cx="182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Get all the data.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And all the details.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981D350-A3CE-F048-B951-77EB94E8B7DF}"/>
              </a:ext>
            </a:extLst>
          </p:cNvPr>
          <p:cNvSpPr/>
          <p:nvPr/>
        </p:nvSpPr>
        <p:spPr>
          <a:xfrm>
            <a:off x="3007487" y="3957053"/>
            <a:ext cx="2261937" cy="183414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5F7B5-BDAD-1A42-9DD5-66D78B6BD800}"/>
              </a:ext>
            </a:extLst>
          </p:cNvPr>
          <p:cNvSpPr txBox="1"/>
          <p:nvPr/>
        </p:nvSpPr>
        <p:spPr>
          <a:xfrm>
            <a:off x="3050980" y="4681027"/>
            <a:ext cx="2174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Adobe Clean Light" charset="0"/>
                <a:cs typeface="Adobe Clean Light" charset="0"/>
              </a:rPr>
              <a:t>Pull in real-time data so your profile is always up to date and your insights are always relevant.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9F240-0520-324D-8C5D-81BBCBD71334}"/>
              </a:ext>
            </a:extLst>
          </p:cNvPr>
          <p:cNvSpPr txBox="1"/>
          <p:nvPr/>
        </p:nvSpPr>
        <p:spPr>
          <a:xfrm>
            <a:off x="3219600" y="4096252"/>
            <a:ext cx="1826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Recency, not just frequency</a:t>
            </a:r>
          </a:p>
        </p:txBody>
      </p:sp>
    </p:spTree>
    <p:extLst>
      <p:ext uri="{BB962C8B-B14F-4D97-AF65-F5344CB8AC3E}">
        <p14:creationId xmlns:p14="http://schemas.microsoft.com/office/powerpoint/2010/main" val="385513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B068A-5D63-48AC-B1C1-D598B83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12" y="1980017"/>
            <a:ext cx="4229400" cy="2905494"/>
          </a:xfrm>
        </p:spPr>
        <p:txBody>
          <a:bodyPr/>
          <a:lstStyle/>
          <a:p>
            <a:r>
              <a:rPr lang="en-GB" b="1" dirty="0"/>
              <a:t>3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Customer Journeys</a:t>
            </a:r>
          </a:p>
        </p:txBody>
      </p:sp>
      <p:pic>
        <p:nvPicPr>
          <p:cNvPr id="6" name="Picture Placeholder 5" descr="Abstract background of luminous blue">
            <a:extLst>
              <a:ext uri="{FF2B5EF4-FFF2-40B4-BE49-F238E27FC236}">
                <a16:creationId xmlns:a16="http://schemas.microsoft.com/office/drawing/2014/main" id="{A0DF0117-6663-4786-A2F9-D5AA415F7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r="20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85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15D74-5AC9-4974-8F46-154BC23B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45" y="1162004"/>
            <a:ext cx="7055192" cy="2361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340243" y="131817"/>
            <a:ext cx="7073336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3.1    Journey Optimizer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278451" y="3862094"/>
            <a:ext cx="3703731" cy="1191353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4324954" y="4302083"/>
            <a:ext cx="3759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>
                <a:ea typeface="+mn-lt"/>
                <a:cs typeface="Calibri" panose="020F0502020204030204" pitchFamily="34" charset="0"/>
              </a:rPr>
              <a:t>Integrated profile fuses live data from all sources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Calibri" panose="020F0502020204030204" pitchFamily="34" charset="0"/>
              </a:rPr>
              <a:t>across</a:t>
            </a:r>
            <a:r>
              <a:rPr lang="en-US" sz="1200" dirty="0">
                <a:ea typeface="+mn-lt"/>
                <a:cs typeface="Calibri" panose="020F0502020204030204" pitchFamily="34" charset="0"/>
              </a:rPr>
              <a:t> customer touchpoints to optimize personal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Calibri" panose="020F0502020204030204" pitchFamily="34" charset="0"/>
              </a:rPr>
              <a:t> and</a:t>
            </a:r>
            <a:r>
              <a:rPr lang="en-US" sz="1200" dirty="0">
                <a:ea typeface="+mn-lt"/>
                <a:cs typeface="Calibri" panose="020F0502020204030204" pitchFamily="34" charset="0"/>
              </a:rPr>
              <a:t> contextual experiences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4324954" y="3954691"/>
            <a:ext cx="356738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Real-time Customer Insights and Engagement</a:t>
            </a:r>
            <a:endParaRPr lang="en-US" sz="1200" dirty="0">
              <a:ea typeface="Calibri"/>
              <a:cs typeface="Calibri" panose="020F0502020204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201992" y="1081862"/>
            <a:ext cx="3897916" cy="253962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297846" y="2090158"/>
            <a:ext cx="36124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>
                <a:ea typeface="+mn-lt"/>
                <a:cs typeface="Calibri" panose="020F0502020204030204" pitchFamily="34" charset="0"/>
              </a:rPr>
              <a:t>A single canvas on which to harmonize and optimize the customer journey for 1:1 customer engagement and marketing outreach across the customer lifecycle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Calibri" panose="020F0502020204030204" pitchFamily="34" charset="0"/>
              </a:rPr>
              <a:t>.</a:t>
            </a:r>
            <a:r>
              <a:rPr lang="en-US" sz="1200" dirty="0">
                <a:ea typeface="+mn-lt"/>
                <a:cs typeface="Calibri" panose="020F0502020204030204" pitchFamily="34" charset="0"/>
              </a:rPr>
              <a:t> 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Adobe Clean Light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40708" y="1447511"/>
            <a:ext cx="37592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ea typeface="+mn-lt"/>
                <a:cs typeface="Calibri" panose="020F0502020204030204" pitchFamily="34" charset="0"/>
              </a:rPr>
              <a:t>Modern Omnichannel Orchestration &amp; Execution</a:t>
            </a:r>
            <a:endParaRPr lang="en-US" sz="1200" dirty="0">
              <a:ea typeface="Calibri"/>
              <a:cs typeface="Calibri" panose="020F050202020403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201991" y="3898616"/>
            <a:ext cx="3900109" cy="115483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337767" y="4302083"/>
            <a:ext cx="38979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>
                <a:ea typeface="+mn-lt"/>
                <a:cs typeface="Calibri" panose="020F0502020204030204" pitchFamily="34" charset="0"/>
              </a:rPr>
              <a:t>Apply intelligence &amp; gain predictive insights throughout the customer journey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Calibri" panose="020F0502020204030204" pitchFamily="34" charset="0"/>
              </a:rPr>
              <a:t>to </a:t>
            </a:r>
            <a:r>
              <a:rPr lang="en-US" sz="1200" dirty="0">
                <a:ea typeface="+mn-lt"/>
                <a:cs typeface="Calibri" panose="020F0502020204030204" pitchFamily="34" charset="0"/>
              </a:rPr>
              <a:t>automate decisions and optimize the experience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lt"/>
                <a:cs typeface="Calibri" panose="020F0502020204030204" pitchFamily="34" charset="0"/>
              </a:rPr>
              <a:t>.</a:t>
            </a:r>
            <a:r>
              <a:rPr lang="en-US" sz="1200" dirty="0">
                <a:ea typeface="+mn-lt"/>
                <a:cs typeface="Calibri" panose="020F0502020204030204" pitchFamily="34" charset="0"/>
              </a:rPr>
              <a:t>  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Adobe Clean Light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340708" y="3954690"/>
            <a:ext cx="37592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Intelligent Decisioning &amp; Personalization</a:t>
            </a:r>
            <a:endParaRPr lang="en-US" sz="1200" dirty="0">
              <a:ea typeface="Calibri"/>
              <a:cs typeface="Calibri" panose="020F0502020204030204" pitchFamily="34" charset="0"/>
            </a:endParaRP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EB1D1D43-D715-4D7C-9C8B-9B8D9EB26779}"/>
              </a:ext>
            </a:extLst>
          </p:cNvPr>
          <p:cNvSpPr/>
          <p:nvPr/>
        </p:nvSpPr>
        <p:spPr>
          <a:xfrm>
            <a:off x="4303851" y="5180936"/>
            <a:ext cx="3703731" cy="94091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BB624-674B-4C35-94F1-2D96C395F80E}"/>
              </a:ext>
            </a:extLst>
          </p:cNvPr>
          <p:cNvSpPr txBox="1"/>
          <p:nvPr/>
        </p:nvSpPr>
        <p:spPr>
          <a:xfrm>
            <a:off x="4405131" y="5315413"/>
            <a:ext cx="357575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Landing Pages and Subscription Management </a:t>
            </a:r>
          </a:p>
          <a:p>
            <a:pPr>
              <a:defRPr/>
            </a:pPr>
            <a:endParaRPr lang="en-US" sz="1200" b="1" dirty="0"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cs typeface="Calibri" panose="020F0502020204030204" pitchFamily="34" charset="0"/>
              </a:rPr>
              <a:t>Opt-ins and opt-outs in marketing outreach</a:t>
            </a:r>
          </a:p>
        </p:txBody>
      </p:sp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1C3F97F0-3F85-4BFF-AC35-C3C0A35BE824}"/>
              </a:ext>
            </a:extLst>
          </p:cNvPr>
          <p:cNvSpPr/>
          <p:nvPr/>
        </p:nvSpPr>
        <p:spPr>
          <a:xfrm>
            <a:off x="8160726" y="3854727"/>
            <a:ext cx="3243874" cy="119872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5DAC8-3826-4DC1-9263-7D2C6AFF2DAA}"/>
              </a:ext>
            </a:extLst>
          </p:cNvPr>
          <p:cNvSpPr txBox="1"/>
          <p:nvPr/>
        </p:nvSpPr>
        <p:spPr>
          <a:xfrm>
            <a:off x="8242302" y="3989205"/>
            <a:ext cx="298449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Offer Decisioning</a:t>
            </a:r>
          </a:p>
          <a:p>
            <a:pPr>
              <a:defRPr/>
            </a:pPr>
            <a:endParaRPr lang="en-US" sz="1200" b="1" dirty="0"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cs typeface="Calibri" panose="020F0502020204030204" pitchFamily="34" charset="0"/>
              </a:rPr>
              <a:t>Adobe Target Edge Decisioning capabilities for real-time millisecond personalization</a:t>
            </a:r>
          </a:p>
        </p:txBody>
      </p:sp>
      <p:sp>
        <p:nvSpPr>
          <p:cNvPr id="23" name="Rounded Rectangle 13">
            <a:extLst>
              <a:ext uri="{FF2B5EF4-FFF2-40B4-BE49-F238E27FC236}">
                <a16:creationId xmlns:a16="http://schemas.microsoft.com/office/drawing/2014/main" id="{C547E279-CBC2-4864-B17F-2EE0B16C86DD}"/>
              </a:ext>
            </a:extLst>
          </p:cNvPr>
          <p:cNvSpPr/>
          <p:nvPr/>
        </p:nvSpPr>
        <p:spPr>
          <a:xfrm>
            <a:off x="227392" y="5180936"/>
            <a:ext cx="3900108" cy="92339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404A9-8FD6-46AA-934E-46F9DB826D13}"/>
              </a:ext>
            </a:extLst>
          </p:cNvPr>
          <p:cNvSpPr txBox="1"/>
          <p:nvPr/>
        </p:nvSpPr>
        <p:spPr>
          <a:xfrm>
            <a:off x="340243" y="5226172"/>
            <a:ext cx="35954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AI-powered ranking algorithms</a:t>
            </a:r>
          </a:p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r>
              <a:rPr lang="en-US" sz="1200" dirty="0">
                <a:cs typeface="Calibri" panose="020F0502020204030204" pitchFamily="34" charset="0"/>
              </a:rPr>
              <a:t>Intelligent decisioning with optimization and personalization models</a:t>
            </a:r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9F9BAB06-A23B-4CCB-9BF9-C1FD3F02E250}"/>
              </a:ext>
            </a:extLst>
          </p:cNvPr>
          <p:cNvSpPr/>
          <p:nvPr/>
        </p:nvSpPr>
        <p:spPr>
          <a:xfrm>
            <a:off x="8186127" y="5183089"/>
            <a:ext cx="3243874" cy="940911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65D6F-310C-41D9-A233-57E830FD055C}"/>
              </a:ext>
            </a:extLst>
          </p:cNvPr>
          <p:cNvSpPr txBox="1"/>
          <p:nvPr/>
        </p:nvSpPr>
        <p:spPr>
          <a:xfrm>
            <a:off x="8327847" y="5230247"/>
            <a:ext cx="310215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>
                <a:cs typeface="Calibri" panose="020F0502020204030204" pitchFamily="34" charset="0"/>
              </a:rPr>
              <a:t>Native channels</a:t>
            </a:r>
          </a:p>
          <a:p>
            <a:pPr>
              <a:defRPr/>
            </a:pPr>
            <a:endParaRPr lang="en-US" sz="1200" b="1" dirty="0"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cs typeface="Calibri" panose="020F0502020204030204" pitchFamily="34" charset="0"/>
              </a:rPr>
              <a:t>Authoring and delivery including SMS and Mobile App in-app messaging </a:t>
            </a:r>
          </a:p>
        </p:txBody>
      </p:sp>
    </p:spTree>
    <p:extLst>
      <p:ext uri="{BB962C8B-B14F-4D97-AF65-F5344CB8AC3E}">
        <p14:creationId xmlns:p14="http://schemas.microsoft.com/office/powerpoint/2010/main" val="2670472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81263" y="189628"/>
            <a:ext cx="10246988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3.2    Adobe Campaign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481263" y="965211"/>
            <a:ext cx="1024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Cross-channel campaign management tool that helps you improve and personalize campaigns across all your media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4B1CB0C7-2D86-EC4C-983C-06CC2DFF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327" y="2125633"/>
            <a:ext cx="6012823" cy="329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3BC0C7E-2D37-4C8E-8AFA-FA1B09C4E360}"/>
              </a:ext>
            </a:extLst>
          </p:cNvPr>
          <p:cNvGrpSpPr/>
          <p:nvPr/>
        </p:nvGrpSpPr>
        <p:grpSpPr>
          <a:xfrm>
            <a:off x="6693343" y="1992394"/>
            <a:ext cx="4673157" cy="3429219"/>
            <a:chOff x="6693343" y="1992394"/>
            <a:chExt cx="4673157" cy="3429219"/>
          </a:xfrm>
        </p:grpSpPr>
        <p:sp>
          <p:nvSpPr>
            <p:cNvPr id="17" name="Rounded Rectangle 13">
              <a:extLst>
                <a:ext uri="{FF2B5EF4-FFF2-40B4-BE49-F238E27FC236}">
                  <a16:creationId xmlns:a16="http://schemas.microsoft.com/office/drawing/2014/main" id="{F6860E03-07F0-498D-BB47-8344C69F7AE3}"/>
                </a:ext>
              </a:extLst>
            </p:cNvPr>
            <p:cNvSpPr/>
            <p:nvPr/>
          </p:nvSpPr>
          <p:spPr>
            <a:xfrm>
              <a:off x="6704636" y="3182968"/>
              <a:ext cx="4649164" cy="1022384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ounded Rectangle 13">
              <a:extLst>
                <a:ext uri="{FF2B5EF4-FFF2-40B4-BE49-F238E27FC236}">
                  <a16:creationId xmlns:a16="http://schemas.microsoft.com/office/drawing/2014/main" id="{35E7AD5E-D78B-49E9-A77D-EF99A2A8016B}"/>
                </a:ext>
              </a:extLst>
            </p:cNvPr>
            <p:cNvSpPr/>
            <p:nvPr/>
          </p:nvSpPr>
          <p:spPr>
            <a:xfrm>
              <a:off x="6693343" y="1992394"/>
              <a:ext cx="4649164" cy="1012449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A1FD1-E67C-B549-97EE-9BF7CE8C1B94}"/>
                </a:ext>
              </a:extLst>
            </p:cNvPr>
            <p:cNvSpPr txBox="1"/>
            <p:nvPr/>
          </p:nvSpPr>
          <p:spPr>
            <a:xfrm>
              <a:off x="6780353" y="2419626"/>
              <a:ext cx="4441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Adobe Clean Light" charset="0"/>
                  <a:cs typeface="Calibri" panose="020F0502020204030204" pitchFamily="34" charset="0"/>
                </a:rPr>
                <a:t>Manage your data and monitor the performance of your campaigns from one place.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C4E3B7-0116-0D49-9042-A567436B7E71}"/>
                </a:ext>
              </a:extLst>
            </p:cNvPr>
            <p:cNvSpPr txBox="1"/>
            <p:nvPr/>
          </p:nvSpPr>
          <p:spPr>
            <a:xfrm>
              <a:off x="6780353" y="2058970"/>
              <a:ext cx="4441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Outbound Marketing Campaign Management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0B810-BB83-0C49-B1B3-6C89340D8CD6}"/>
                </a:ext>
              </a:extLst>
            </p:cNvPr>
            <p:cNvSpPr txBox="1"/>
            <p:nvPr/>
          </p:nvSpPr>
          <p:spPr>
            <a:xfrm>
              <a:off x="6856069" y="3667202"/>
              <a:ext cx="44977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Adobe Clean Light" charset="0"/>
                  <a:cs typeface="Calibri" panose="020F0502020204030204" pitchFamily="34" charset="0"/>
                </a:rPr>
                <a:t>Use personalized, contextual and real-time messages to deliver a compelling customer experience.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E2D71-C368-1C41-AA73-198E619732A2}"/>
                </a:ext>
              </a:extLst>
            </p:cNvPr>
            <p:cNvSpPr txBox="1"/>
            <p:nvPr/>
          </p:nvSpPr>
          <p:spPr>
            <a:xfrm>
              <a:off x="6822368" y="3310074"/>
              <a:ext cx="4277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Enhanced Customer Engagement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2F3A4BA-A075-9E46-9E1D-FA5B7187D292}"/>
                </a:ext>
              </a:extLst>
            </p:cNvPr>
            <p:cNvSpPr/>
            <p:nvPr/>
          </p:nvSpPr>
          <p:spPr>
            <a:xfrm>
              <a:off x="6717336" y="4399229"/>
              <a:ext cx="4649164" cy="1022384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5E96B3-566D-AE47-AFBA-8732D11BA54A}"/>
                </a:ext>
              </a:extLst>
            </p:cNvPr>
            <p:cNvSpPr txBox="1"/>
            <p:nvPr/>
          </p:nvSpPr>
          <p:spPr>
            <a:xfrm>
              <a:off x="6835068" y="4834892"/>
              <a:ext cx="4413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Adobe Clean Light" charset="0"/>
                  <a:cs typeface="Calibri" panose="020F0502020204030204" pitchFamily="34" charset="0"/>
                </a:rPr>
                <a:t>Use marketing automation to increase your campaign productivity and reduce your time to market.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25932A-9468-A54E-BAA4-266371A8F81D}"/>
                </a:ext>
              </a:extLst>
            </p:cNvPr>
            <p:cNvSpPr txBox="1"/>
            <p:nvPr/>
          </p:nvSpPr>
          <p:spPr>
            <a:xfrm>
              <a:off x="6856069" y="4450029"/>
              <a:ext cx="21105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Automation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19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5BB2A0DA-76B5-49BB-8A4F-79E0AEE1DB90}"/>
              </a:ext>
            </a:extLst>
          </p:cNvPr>
          <p:cNvSpPr/>
          <p:nvPr/>
        </p:nvSpPr>
        <p:spPr>
          <a:xfrm>
            <a:off x="481263" y="2811488"/>
            <a:ext cx="5143500" cy="1032863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30BB5460-9C4B-4EDE-915C-16C3B3162B55}"/>
              </a:ext>
            </a:extLst>
          </p:cNvPr>
          <p:cNvSpPr/>
          <p:nvPr/>
        </p:nvSpPr>
        <p:spPr>
          <a:xfrm>
            <a:off x="481263" y="1564898"/>
            <a:ext cx="5143500" cy="1032863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910FF-8F81-1140-A22C-197D09A8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901744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372141" y="96870"/>
            <a:ext cx="525262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3.3    </a:t>
            </a:r>
            <a:r>
              <a:rPr kumimoji="0" lang="en-US" sz="360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Marketo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Engage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645453" y="1588978"/>
            <a:ext cx="48222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Orchestrate Buyer Journeys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dobe Clean Light" charset="0"/>
              <a:cs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Leverage behavioral data and journey flows to identify, engage, and accelerate the best opportunities for sales.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645453" y="2844224"/>
            <a:ext cx="48151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Personalize at Scale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dobe Clean Light" charset="0"/>
              <a:cs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Use predictive content, A/B testing, and personalization to deliver consistent and relevant experiences.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481263" y="901744"/>
            <a:ext cx="3833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Lead management and account-based marketing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DC1D48-69DA-354E-83CA-C22A27D75679}"/>
              </a:ext>
            </a:extLst>
          </p:cNvPr>
          <p:cNvSpPr/>
          <p:nvPr/>
        </p:nvSpPr>
        <p:spPr>
          <a:xfrm>
            <a:off x="481263" y="5304668"/>
            <a:ext cx="5143500" cy="1032863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D90439-E2D2-D745-A337-7E3BE540E2C2}"/>
              </a:ext>
            </a:extLst>
          </p:cNvPr>
          <p:cNvSpPr txBox="1"/>
          <p:nvPr/>
        </p:nvSpPr>
        <p:spPr>
          <a:xfrm>
            <a:off x="645453" y="5333596"/>
            <a:ext cx="482228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Prove and Improve Impact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dobe Clean Light" charset="0"/>
              <a:cs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Understand, prove, and optimize your marketing impact with comprehensive measurement and revenue attribution.</a:t>
            </a:r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0A7AD23E-28DE-4029-B538-D7E8E7F43214}"/>
              </a:ext>
            </a:extLst>
          </p:cNvPr>
          <p:cNvSpPr/>
          <p:nvPr/>
        </p:nvSpPr>
        <p:spPr>
          <a:xfrm>
            <a:off x="481263" y="4058078"/>
            <a:ext cx="5143500" cy="1032863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58217-3789-431C-B5C6-8A846E5FE857}"/>
              </a:ext>
            </a:extLst>
          </p:cNvPr>
          <p:cNvSpPr txBox="1"/>
          <p:nvPr/>
        </p:nvSpPr>
        <p:spPr>
          <a:xfrm>
            <a:off x="645453" y="4066677"/>
            <a:ext cx="4815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Multi-channel research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Adobe Clean Light" charset="0"/>
              <a:cs typeface="Calibri" panose="020F050202020403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Reach prospects and buyers 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via all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Adobe Clean Light" charset="0"/>
                <a:cs typeface="Calibri" panose="020F0502020204030204" pitchFamily="34" charset="0"/>
              </a:rPr>
              <a:t>channels - email, display, mobile, social, search, offline.</a:t>
            </a:r>
          </a:p>
        </p:txBody>
      </p:sp>
    </p:spTree>
    <p:extLst>
      <p:ext uri="{BB962C8B-B14F-4D97-AF65-F5344CB8AC3E}">
        <p14:creationId xmlns:p14="http://schemas.microsoft.com/office/powerpoint/2010/main" val="217700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E92E26A3-4FA5-4BDB-8D1E-A0FF20773406}"/>
              </a:ext>
            </a:extLst>
          </p:cNvPr>
          <p:cNvSpPr/>
          <p:nvPr/>
        </p:nvSpPr>
        <p:spPr>
          <a:xfrm>
            <a:off x="4376341" y="3114228"/>
            <a:ext cx="4621089" cy="1238655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B97DFB6A-6AC9-A044-8FEF-3C3002816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9" r="15731"/>
          <a:stretch/>
        </p:blipFill>
        <p:spPr bwMode="auto">
          <a:xfrm>
            <a:off x="744327" y="3669503"/>
            <a:ext cx="4279901" cy="301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30749" y="164662"/>
            <a:ext cx="698282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3.4    Adobe Target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3D958-C9D5-426D-990D-9470562259CB}"/>
              </a:ext>
            </a:extLst>
          </p:cNvPr>
          <p:cNvGrpSpPr/>
          <p:nvPr/>
        </p:nvGrpSpPr>
        <p:grpSpPr>
          <a:xfrm>
            <a:off x="685389" y="1621951"/>
            <a:ext cx="4621089" cy="1238655"/>
            <a:chOff x="2869101" y="1462002"/>
            <a:chExt cx="4621089" cy="1238655"/>
          </a:xfrm>
        </p:grpSpPr>
        <p:sp>
          <p:nvSpPr>
            <p:cNvPr id="25" name="Rounded Rectangle 13">
              <a:extLst>
                <a:ext uri="{FF2B5EF4-FFF2-40B4-BE49-F238E27FC236}">
                  <a16:creationId xmlns:a16="http://schemas.microsoft.com/office/drawing/2014/main" id="{BFF6215E-9AB6-4B48-B3D1-DFF55696E113}"/>
                </a:ext>
              </a:extLst>
            </p:cNvPr>
            <p:cNvSpPr/>
            <p:nvPr/>
          </p:nvSpPr>
          <p:spPr>
            <a:xfrm>
              <a:off x="2869101" y="1462002"/>
              <a:ext cx="4621089" cy="1238655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A1FD1-E67C-B549-97EE-9BF7CE8C1B94}"/>
                </a:ext>
              </a:extLst>
            </p:cNvPr>
            <p:cNvSpPr txBox="1"/>
            <p:nvPr/>
          </p:nvSpPr>
          <p:spPr>
            <a:xfrm>
              <a:off x="3035298" y="1916482"/>
              <a:ext cx="4378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dobe Clean Light" charset="0"/>
                  <a:cs typeface="Adobe Clean Light" charset="0"/>
                </a:rPr>
                <a:t>Unified</a:t>
              </a:r>
              <a:r>
                <a:rPr lang="en-US" sz="1400" dirty="0">
                  <a:solidFill>
                    <a:prstClr val="black"/>
                  </a:solidFill>
                  <a:ea typeface="Adobe Clean Light" charset="0"/>
                  <a:cs typeface="Adobe Clean Light" charset="0"/>
                </a:rPr>
                <a:t> &amp;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dobe Clean Light" charset="0"/>
                  <a:cs typeface="Adobe Clean Light" charset="0"/>
                </a:rPr>
                <a:t> progressive profile to give the best experience through every channel.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C4E3B7-0116-0D49-9042-A567436B7E71}"/>
                </a:ext>
              </a:extLst>
            </p:cNvPr>
            <p:cNvSpPr txBox="1"/>
            <p:nvPr/>
          </p:nvSpPr>
          <p:spPr>
            <a:xfrm>
              <a:off x="3035300" y="1523102"/>
              <a:ext cx="4378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black"/>
                  </a:solidFill>
                </a:rPr>
                <a:t>O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mni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channel personalization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4664640" y="3587216"/>
            <a:ext cx="419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Easily test the customer experiences through every channel for every journey.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4572064" y="3174329"/>
            <a:ext cx="431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A/B and Multivariate testing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6769513" y="4645217"/>
            <a:ext cx="4577795" cy="1238655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6947311" y="5289435"/>
            <a:ext cx="426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Test and personalize to every visitor, applying artificial intelligence with a single click.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6947312" y="4708718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Improve every experience with AI-powered automation &amp; scale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471313" y="941471"/>
            <a:ext cx="455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Test and optimize every experience, every time.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pic>
        <p:nvPicPr>
          <p:cNvPr id="21" name="Picture 4" descr="Stop guessing with A/B and multivariate testing.">
            <a:extLst>
              <a:ext uri="{FF2B5EF4-FFF2-40B4-BE49-F238E27FC236}">
                <a16:creationId xmlns:a16="http://schemas.microsoft.com/office/drawing/2014/main" id="{E0D3B58C-5F77-5D45-8BEF-CE7691A8E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0" r="17410"/>
          <a:stretch/>
        </p:blipFill>
        <p:spPr bwMode="auto">
          <a:xfrm>
            <a:off x="7790075" y="303657"/>
            <a:ext cx="4317938" cy="31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89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itle 485">
            <a:extLst>
              <a:ext uri="{FF2B5EF4-FFF2-40B4-BE49-F238E27FC236}">
                <a16:creationId xmlns:a16="http://schemas.microsoft.com/office/drawing/2014/main" id="{846D85F9-422B-4ACD-AA2F-344CA075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63332"/>
            <a:ext cx="10515600" cy="583086"/>
          </a:xfrm>
        </p:spPr>
        <p:txBody>
          <a:bodyPr/>
          <a:lstStyle/>
          <a:p>
            <a:r>
              <a:rPr lang="en-GB" dirty="0"/>
              <a:t>What is Adobe Experience Cloud (AEC)?</a:t>
            </a:r>
          </a:p>
        </p:txBody>
      </p: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DA4547A3-49B0-4E8E-B54C-599BE38AB4FF}"/>
              </a:ext>
            </a:extLst>
          </p:cNvPr>
          <p:cNvGrpSpPr/>
          <p:nvPr/>
        </p:nvGrpSpPr>
        <p:grpSpPr>
          <a:xfrm>
            <a:off x="119914" y="980119"/>
            <a:ext cx="11409289" cy="5780532"/>
            <a:chOff x="119914" y="980119"/>
            <a:chExt cx="11409289" cy="5780532"/>
          </a:xfrm>
        </p:grpSpPr>
        <p:sp>
          <p:nvSpPr>
            <p:cNvPr id="491" name="Freeform 218">
              <a:extLst>
                <a:ext uri="{FF2B5EF4-FFF2-40B4-BE49-F238E27FC236}">
                  <a16:creationId xmlns:a16="http://schemas.microsoft.com/office/drawing/2014/main" id="{B735E9A8-A215-4286-9636-7D881A01A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063" y="1400176"/>
              <a:ext cx="66675" cy="44450"/>
            </a:xfrm>
            <a:custGeom>
              <a:avLst/>
              <a:gdLst>
                <a:gd name="T0" fmla="*/ 107 w 107"/>
                <a:gd name="T1" fmla="*/ 33 h 72"/>
                <a:gd name="T2" fmla="*/ 107 w 107"/>
                <a:gd name="T3" fmla="*/ 33 h 72"/>
                <a:gd name="T4" fmla="*/ 34 w 107"/>
                <a:gd name="T5" fmla="*/ 0 h 72"/>
                <a:gd name="T6" fmla="*/ 0 w 10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72">
                  <a:moveTo>
                    <a:pt x="107" y="33"/>
                  </a:moveTo>
                  <a:lnTo>
                    <a:pt x="107" y="33"/>
                  </a:lnTo>
                  <a:lnTo>
                    <a:pt x="34" y="0"/>
                  </a:lnTo>
                  <a:lnTo>
                    <a:pt x="0" y="7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2" name="Freeform 219">
              <a:extLst>
                <a:ext uri="{FF2B5EF4-FFF2-40B4-BE49-F238E27FC236}">
                  <a16:creationId xmlns:a16="http://schemas.microsoft.com/office/drawing/2014/main" id="{9C25AD4B-B388-488D-9DAD-04B896F63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188" y="1536700"/>
              <a:ext cx="735013" cy="3781425"/>
            </a:xfrm>
            <a:custGeom>
              <a:avLst/>
              <a:gdLst>
                <a:gd name="T0" fmla="*/ 1178 w 1178"/>
                <a:gd name="T1" fmla="*/ 0 h 6060"/>
                <a:gd name="T2" fmla="*/ 1178 w 1178"/>
                <a:gd name="T3" fmla="*/ 0 h 6060"/>
                <a:gd name="T4" fmla="*/ 1111 w 1178"/>
                <a:gd name="T5" fmla="*/ 146 h 6060"/>
                <a:gd name="T6" fmla="*/ 1044 w 1178"/>
                <a:gd name="T7" fmla="*/ 292 h 6060"/>
                <a:gd name="T8" fmla="*/ 1044 w 1178"/>
                <a:gd name="T9" fmla="*/ 292 h 6060"/>
                <a:gd name="T10" fmla="*/ 977 w 1178"/>
                <a:gd name="T11" fmla="*/ 438 h 6060"/>
                <a:gd name="T12" fmla="*/ 910 w 1178"/>
                <a:gd name="T13" fmla="*/ 584 h 6060"/>
                <a:gd name="T14" fmla="*/ 910 w 1178"/>
                <a:gd name="T15" fmla="*/ 584 h 6060"/>
                <a:gd name="T16" fmla="*/ 843 w 1178"/>
                <a:gd name="T17" fmla="*/ 730 h 6060"/>
                <a:gd name="T18" fmla="*/ 776 w 1178"/>
                <a:gd name="T19" fmla="*/ 876 h 6060"/>
                <a:gd name="T20" fmla="*/ 776 w 1178"/>
                <a:gd name="T21" fmla="*/ 876 h 6060"/>
                <a:gd name="T22" fmla="*/ 709 w 1178"/>
                <a:gd name="T23" fmla="*/ 1022 h 6060"/>
                <a:gd name="T24" fmla="*/ 642 w 1178"/>
                <a:gd name="T25" fmla="*/ 1168 h 6060"/>
                <a:gd name="T26" fmla="*/ 642 w 1178"/>
                <a:gd name="T27" fmla="*/ 1168 h 6060"/>
                <a:gd name="T28" fmla="*/ 575 w 1178"/>
                <a:gd name="T29" fmla="*/ 1314 h 6060"/>
                <a:gd name="T30" fmla="*/ 508 w 1178"/>
                <a:gd name="T31" fmla="*/ 1460 h 6060"/>
                <a:gd name="T32" fmla="*/ 508 w 1178"/>
                <a:gd name="T33" fmla="*/ 1460 h 6060"/>
                <a:gd name="T34" fmla="*/ 441 w 1178"/>
                <a:gd name="T35" fmla="*/ 1606 h 6060"/>
                <a:gd name="T36" fmla="*/ 374 w 1178"/>
                <a:gd name="T37" fmla="*/ 1752 h 6060"/>
                <a:gd name="T38" fmla="*/ 374 w 1178"/>
                <a:gd name="T39" fmla="*/ 1752 h 6060"/>
                <a:gd name="T40" fmla="*/ 307 w 1178"/>
                <a:gd name="T41" fmla="*/ 1898 h 6060"/>
                <a:gd name="T42" fmla="*/ 269 w 1178"/>
                <a:gd name="T43" fmla="*/ 2052 h 6060"/>
                <a:gd name="T44" fmla="*/ 269 w 1178"/>
                <a:gd name="T45" fmla="*/ 2052 h 6060"/>
                <a:gd name="T46" fmla="*/ 258 w 1178"/>
                <a:gd name="T47" fmla="*/ 2212 h 6060"/>
                <a:gd name="T48" fmla="*/ 247 w 1178"/>
                <a:gd name="T49" fmla="*/ 2373 h 6060"/>
                <a:gd name="T50" fmla="*/ 247 w 1178"/>
                <a:gd name="T51" fmla="*/ 2373 h 6060"/>
                <a:gd name="T52" fmla="*/ 236 w 1178"/>
                <a:gd name="T53" fmla="*/ 2533 h 6060"/>
                <a:gd name="T54" fmla="*/ 226 w 1178"/>
                <a:gd name="T55" fmla="*/ 2693 h 6060"/>
                <a:gd name="T56" fmla="*/ 226 w 1178"/>
                <a:gd name="T57" fmla="*/ 2693 h 6060"/>
                <a:gd name="T58" fmla="*/ 215 w 1178"/>
                <a:gd name="T59" fmla="*/ 2854 h 6060"/>
                <a:gd name="T60" fmla="*/ 204 w 1178"/>
                <a:gd name="T61" fmla="*/ 3014 h 6060"/>
                <a:gd name="T62" fmla="*/ 204 w 1178"/>
                <a:gd name="T63" fmla="*/ 3014 h 6060"/>
                <a:gd name="T64" fmla="*/ 193 w 1178"/>
                <a:gd name="T65" fmla="*/ 3174 h 6060"/>
                <a:gd name="T66" fmla="*/ 183 w 1178"/>
                <a:gd name="T67" fmla="*/ 3335 h 6060"/>
                <a:gd name="T68" fmla="*/ 183 w 1178"/>
                <a:gd name="T69" fmla="*/ 3335 h 6060"/>
                <a:gd name="T70" fmla="*/ 172 w 1178"/>
                <a:gd name="T71" fmla="*/ 3495 h 6060"/>
                <a:gd name="T72" fmla="*/ 161 w 1178"/>
                <a:gd name="T73" fmla="*/ 3655 h 6060"/>
                <a:gd name="T74" fmla="*/ 161 w 1178"/>
                <a:gd name="T75" fmla="*/ 3655 h 6060"/>
                <a:gd name="T76" fmla="*/ 150 w 1178"/>
                <a:gd name="T77" fmla="*/ 3816 h 6060"/>
                <a:gd name="T78" fmla="*/ 140 w 1178"/>
                <a:gd name="T79" fmla="*/ 3976 h 6060"/>
                <a:gd name="T80" fmla="*/ 140 w 1178"/>
                <a:gd name="T81" fmla="*/ 3976 h 6060"/>
                <a:gd name="T82" fmla="*/ 129 w 1178"/>
                <a:gd name="T83" fmla="*/ 4136 h 6060"/>
                <a:gd name="T84" fmla="*/ 118 w 1178"/>
                <a:gd name="T85" fmla="*/ 4297 h 6060"/>
                <a:gd name="T86" fmla="*/ 118 w 1178"/>
                <a:gd name="T87" fmla="*/ 4297 h 6060"/>
                <a:gd name="T88" fmla="*/ 107 w 1178"/>
                <a:gd name="T89" fmla="*/ 4457 h 6060"/>
                <a:gd name="T90" fmla="*/ 97 w 1178"/>
                <a:gd name="T91" fmla="*/ 4617 h 6060"/>
                <a:gd name="T92" fmla="*/ 97 w 1178"/>
                <a:gd name="T93" fmla="*/ 4617 h 6060"/>
                <a:gd name="T94" fmla="*/ 86 w 1178"/>
                <a:gd name="T95" fmla="*/ 4778 h 6060"/>
                <a:gd name="T96" fmla="*/ 75 w 1178"/>
                <a:gd name="T97" fmla="*/ 4938 h 6060"/>
                <a:gd name="T98" fmla="*/ 75 w 1178"/>
                <a:gd name="T99" fmla="*/ 4938 h 6060"/>
                <a:gd name="T100" fmla="*/ 65 w 1178"/>
                <a:gd name="T101" fmla="*/ 5098 h 6060"/>
                <a:gd name="T102" fmla="*/ 54 w 1178"/>
                <a:gd name="T103" fmla="*/ 5259 h 6060"/>
                <a:gd name="T104" fmla="*/ 54 w 1178"/>
                <a:gd name="T105" fmla="*/ 5259 h 6060"/>
                <a:gd name="T106" fmla="*/ 43 w 1178"/>
                <a:gd name="T107" fmla="*/ 5419 h 6060"/>
                <a:gd name="T108" fmla="*/ 32 w 1178"/>
                <a:gd name="T109" fmla="*/ 5579 h 6060"/>
                <a:gd name="T110" fmla="*/ 32 w 1178"/>
                <a:gd name="T111" fmla="*/ 5579 h 6060"/>
                <a:gd name="T112" fmla="*/ 22 w 1178"/>
                <a:gd name="T113" fmla="*/ 5740 h 6060"/>
                <a:gd name="T114" fmla="*/ 11 w 1178"/>
                <a:gd name="T115" fmla="*/ 5900 h 6060"/>
                <a:gd name="T116" fmla="*/ 11 w 1178"/>
                <a:gd name="T117" fmla="*/ 5900 h 6060"/>
                <a:gd name="T118" fmla="*/ 0 w 1178"/>
                <a:gd name="T119" fmla="*/ 6060 h 6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78" h="6060">
                  <a:moveTo>
                    <a:pt x="1178" y="0"/>
                  </a:moveTo>
                  <a:lnTo>
                    <a:pt x="1178" y="0"/>
                  </a:lnTo>
                  <a:lnTo>
                    <a:pt x="1111" y="146"/>
                  </a:lnTo>
                  <a:moveTo>
                    <a:pt x="1044" y="292"/>
                  </a:moveTo>
                  <a:lnTo>
                    <a:pt x="1044" y="292"/>
                  </a:lnTo>
                  <a:lnTo>
                    <a:pt x="977" y="438"/>
                  </a:lnTo>
                  <a:moveTo>
                    <a:pt x="910" y="584"/>
                  </a:moveTo>
                  <a:lnTo>
                    <a:pt x="910" y="584"/>
                  </a:lnTo>
                  <a:lnTo>
                    <a:pt x="843" y="730"/>
                  </a:lnTo>
                  <a:moveTo>
                    <a:pt x="776" y="876"/>
                  </a:moveTo>
                  <a:lnTo>
                    <a:pt x="776" y="876"/>
                  </a:lnTo>
                  <a:lnTo>
                    <a:pt x="709" y="1022"/>
                  </a:lnTo>
                  <a:moveTo>
                    <a:pt x="642" y="1168"/>
                  </a:moveTo>
                  <a:lnTo>
                    <a:pt x="642" y="1168"/>
                  </a:lnTo>
                  <a:lnTo>
                    <a:pt x="575" y="1314"/>
                  </a:lnTo>
                  <a:moveTo>
                    <a:pt x="508" y="1460"/>
                  </a:moveTo>
                  <a:lnTo>
                    <a:pt x="508" y="1460"/>
                  </a:lnTo>
                  <a:lnTo>
                    <a:pt x="441" y="1606"/>
                  </a:lnTo>
                  <a:moveTo>
                    <a:pt x="374" y="1752"/>
                  </a:moveTo>
                  <a:lnTo>
                    <a:pt x="374" y="1752"/>
                  </a:lnTo>
                  <a:lnTo>
                    <a:pt x="307" y="1898"/>
                  </a:lnTo>
                  <a:moveTo>
                    <a:pt x="269" y="2052"/>
                  </a:moveTo>
                  <a:lnTo>
                    <a:pt x="269" y="2052"/>
                  </a:lnTo>
                  <a:lnTo>
                    <a:pt x="258" y="2212"/>
                  </a:lnTo>
                  <a:moveTo>
                    <a:pt x="247" y="2373"/>
                  </a:moveTo>
                  <a:lnTo>
                    <a:pt x="247" y="2373"/>
                  </a:lnTo>
                  <a:lnTo>
                    <a:pt x="236" y="2533"/>
                  </a:lnTo>
                  <a:moveTo>
                    <a:pt x="226" y="2693"/>
                  </a:moveTo>
                  <a:lnTo>
                    <a:pt x="226" y="2693"/>
                  </a:lnTo>
                  <a:lnTo>
                    <a:pt x="215" y="2854"/>
                  </a:lnTo>
                  <a:moveTo>
                    <a:pt x="204" y="3014"/>
                  </a:moveTo>
                  <a:lnTo>
                    <a:pt x="204" y="3014"/>
                  </a:lnTo>
                  <a:lnTo>
                    <a:pt x="193" y="3174"/>
                  </a:lnTo>
                  <a:moveTo>
                    <a:pt x="183" y="3335"/>
                  </a:moveTo>
                  <a:lnTo>
                    <a:pt x="183" y="3335"/>
                  </a:lnTo>
                  <a:lnTo>
                    <a:pt x="172" y="3495"/>
                  </a:lnTo>
                  <a:moveTo>
                    <a:pt x="161" y="3655"/>
                  </a:moveTo>
                  <a:lnTo>
                    <a:pt x="161" y="3655"/>
                  </a:lnTo>
                  <a:lnTo>
                    <a:pt x="150" y="3816"/>
                  </a:lnTo>
                  <a:moveTo>
                    <a:pt x="140" y="3976"/>
                  </a:moveTo>
                  <a:lnTo>
                    <a:pt x="140" y="3976"/>
                  </a:lnTo>
                  <a:lnTo>
                    <a:pt x="129" y="4136"/>
                  </a:lnTo>
                  <a:moveTo>
                    <a:pt x="118" y="4297"/>
                  </a:moveTo>
                  <a:lnTo>
                    <a:pt x="118" y="4297"/>
                  </a:lnTo>
                  <a:lnTo>
                    <a:pt x="107" y="4457"/>
                  </a:lnTo>
                  <a:moveTo>
                    <a:pt x="97" y="4617"/>
                  </a:moveTo>
                  <a:lnTo>
                    <a:pt x="97" y="4617"/>
                  </a:lnTo>
                  <a:lnTo>
                    <a:pt x="86" y="4778"/>
                  </a:lnTo>
                  <a:moveTo>
                    <a:pt x="75" y="4938"/>
                  </a:moveTo>
                  <a:lnTo>
                    <a:pt x="75" y="4938"/>
                  </a:lnTo>
                  <a:lnTo>
                    <a:pt x="65" y="5098"/>
                  </a:lnTo>
                  <a:moveTo>
                    <a:pt x="54" y="5259"/>
                  </a:moveTo>
                  <a:lnTo>
                    <a:pt x="54" y="5259"/>
                  </a:lnTo>
                  <a:lnTo>
                    <a:pt x="43" y="5419"/>
                  </a:lnTo>
                  <a:moveTo>
                    <a:pt x="32" y="5579"/>
                  </a:moveTo>
                  <a:lnTo>
                    <a:pt x="32" y="5579"/>
                  </a:lnTo>
                  <a:lnTo>
                    <a:pt x="22" y="5740"/>
                  </a:lnTo>
                  <a:moveTo>
                    <a:pt x="11" y="5900"/>
                  </a:moveTo>
                  <a:lnTo>
                    <a:pt x="11" y="5900"/>
                  </a:lnTo>
                  <a:lnTo>
                    <a:pt x="0" y="606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3" name="Freeform 220">
              <a:extLst>
                <a:ext uri="{FF2B5EF4-FFF2-40B4-BE49-F238E27FC236}">
                  <a16:creationId xmlns:a16="http://schemas.microsoft.com/office/drawing/2014/main" id="{63352E6D-3A7D-4366-8D3C-BDB50C6B9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5418138"/>
              <a:ext cx="42863" cy="76200"/>
            </a:xfrm>
            <a:custGeom>
              <a:avLst/>
              <a:gdLst>
                <a:gd name="T0" fmla="*/ 5 w 69"/>
                <a:gd name="T1" fmla="*/ 0 h 120"/>
                <a:gd name="T2" fmla="*/ 5 w 69"/>
                <a:gd name="T3" fmla="*/ 0 h 120"/>
                <a:gd name="T4" fmla="*/ 0 w 69"/>
                <a:gd name="T5" fmla="*/ 79 h 120"/>
                <a:gd name="T6" fmla="*/ 69 w 69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20">
                  <a:moveTo>
                    <a:pt x="5" y="0"/>
                  </a:moveTo>
                  <a:lnTo>
                    <a:pt x="5" y="0"/>
                  </a:lnTo>
                  <a:lnTo>
                    <a:pt x="0" y="79"/>
                  </a:lnTo>
                  <a:lnTo>
                    <a:pt x="69" y="12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4" name="Freeform 221">
              <a:extLst>
                <a:ext uri="{FF2B5EF4-FFF2-40B4-BE49-F238E27FC236}">
                  <a16:creationId xmlns:a16="http://schemas.microsoft.com/office/drawing/2014/main" id="{8369F8F7-DE81-4000-8AEC-BE511201F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250" y="5545138"/>
              <a:ext cx="5768975" cy="879475"/>
            </a:xfrm>
            <a:custGeom>
              <a:avLst/>
              <a:gdLst>
                <a:gd name="T0" fmla="*/ 0 w 9250"/>
                <a:gd name="T1" fmla="*/ 0 h 1410"/>
                <a:gd name="T2" fmla="*/ 274 w 9250"/>
                <a:gd name="T3" fmla="*/ 163 h 1410"/>
                <a:gd name="T4" fmla="*/ 411 w 9250"/>
                <a:gd name="T5" fmla="*/ 244 h 1410"/>
                <a:gd name="T6" fmla="*/ 547 w 9250"/>
                <a:gd name="T7" fmla="*/ 326 h 1410"/>
                <a:gd name="T8" fmla="*/ 821 w 9250"/>
                <a:gd name="T9" fmla="*/ 488 h 1410"/>
                <a:gd name="T10" fmla="*/ 958 w 9250"/>
                <a:gd name="T11" fmla="*/ 570 h 1410"/>
                <a:gd name="T12" fmla="*/ 1095 w 9250"/>
                <a:gd name="T13" fmla="*/ 651 h 1410"/>
                <a:gd name="T14" fmla="*/ 1369 w 9250"/>
                <a:gd name="T15" fmla="*/ 814 h 1410"/>
                <a:gd name="T16" fmla="*/ 1506 w 9250"/>
                <a:gd name="T17" fmla="*/ 896 h 1410"/>
                <a:gd name="T18" fmla="*/ 1643 w 9250"/>
                <a:gd name="T19" fmla="*/ 977 h 1410"/>
                <a:gd name="T20" fmla="*/ 1917 w 9250"/>
                <a:gd name="T21" fmla="*/ 1140 h 1410"/>
                <a:gd name="T22" fmla="*/ 2054 w 9250"/>
                <a:gd name="T23" fmla="*/ 1222 h 1410"/>
                <a:gd name="T24" fmla="*/ 2191 w 9250"/>
                <a:gd name="T25" fmla="*/ 1303 h 1410"/>
                <a:gd name="T26" fmla="*/ 2478 w 9250"/>
                <a:gd name="T27" fmla="*/ 1410 h 1410"/>
                <a:gd name="T28" fmla="*/ 2637 w 9250"/>
                <a:gd name="T29" fmla="*/ 1397 h 1410"/>
                <a:gd name="T30" fmla="*/ 2795 w 9250"/>
                <a:gd name="T31" fmla="*/ 1384 h 1410"/>
                <a:gd name="T32" fmla="*/ 3113 w 9250"/>
                <a:gd name="T33" fmla="*/ 1359 h 1410"/>
                <a:gd name="T34" fmla="*/ 3272 w 9250"/>
                <a:gd name="T35" fmla="*/ 1346 h 1410"/>
                <a:gd name="T36" fmla="*/ 3431 w 9250"/>
                <a:gd name="T37" fmla="*/ 1333 h 1410"/>
                <a:gd name="T38" fmla="*/ 3748 w 9250"/>
                <a:gd name="T39" fmla="*/ 1307 h 1410"/>
                <a:gd name="T40" fmla="*/ 3907 w 9250"/>
                <a:gd name="T41" fmla="*/ 1294 h 1410"/>
                <a:gd name="T42" fmla="*/ 4066 w 9250"/>
                <a:gd name="T43" fmla="*/ 1281 h 1410"/>
                <a:gd name="T44" fmla="*/ 4384 w 9250"/>
                <a:gd name="T45" fmla="*/ 1255 h 1410"/>
                <a:gd name="T46" fmla="*/ 4542 w 9250"/>
                <a:gd name="T47" fmla="*/ 1242 h 1410"/>
                <a:gd name="T48" fmla="*/ 4701 w 9250"/>
                <a:gd name="T49" fmla="*/ 1230 h 1410"/>
                <a:gd name="T50" fmla="*/ 5019 w 9250"/>
                <a:gd name="T51" fmla="*/ 1204 h 1410"/>
                <a:gd name="T52" fmla="*/ 5178 w 9250"/>
                <a:gd name="T53" fmla="*/ 1191 h 1410"/>
                <a:gd name="T54" fmla="*/ 5337 w 9250"/>
                <a:gd name="T55" fmla="*/ 1178 h 1410"/>
                <a:gd name="T56" fmla="*/ 5654 w 9250"/>
                <a:gd name="T57" fmla="*/ 1152 h 1410"/>
                <a:gd name="T58" fmla="*/ 5813 w 9250"/>
                <a:gd name="T59" fmla="*/ 1139 h 1410"/>
                <a:gd name="T60" fmla="*/ 5972 w 9250"/>
                <a:gd name="T61" fmla="*/ 1126 h 1410"/>
                <a:gd name="T62" fmla="*/ 6289 w 9250"/>
                <a:gd name="T63" fmla="*/ 1101 h 1410"/>
                <a:gd name="T64" fmla="*/ 6448 w 9250"/>
                <a:gd name="T65" fmla="*/ 1088 h 1410"/>
                <a:gd name="T66" fmla="*/ 6607 w 9250"/>
                <a:gd name="T67" fmla="*/ 1075 h 1410"/>
                <a:gd name="T68" fmla="*/ 6922 w 9250"/>
                <a:gd name="T69" fmla="*/ 1028 h 1410"/>
                <a:gd name="T70" fmla="*/ 7077 w 9250"/>
                <a:gd name="T71" fmla="*/ 992 h 1410"/>
                <a:gd name="T72" fmla="*/ 7232 w 9250"/>
                <a:gd name="T73" fmla="*/ 956 h 1410"/>
                <a:gd name="T74" fmla="*/ 7543 w 9250"/>
                <a:gd name="T75" fmla="*/ 885 h 1410"/>
                <a:gd name="T76" fmla="*/ 7698 w 9250"/>
                <a:gd name="T77" fmla="*/ 849 h 1410"/>
                <a:gd name="T78" fmla="*/ 7853 w 9250"/>
                <a:gd name="T79" fmla="*/ 813 h 1410"/>
                <a:gd name="T80" fmla="*/ 8164 w 9250"/>
                <a:gd name="T81" fmla="*/ 741 h 1410"/>
                <a:gd name="T82" fmla="*/ 8319 w 9250"/>
                <a:gd name="T83" fmla="*/ 705 h 1410"/>
                <a:gd name="T84" fmla="*/ 8474 w 9250"/>
                <a:gd name="T85" fmla="*/ 669 h 1410"/>
                <a:gd name="T86" fmla="*/ 8784 w 9250"/>
                <a:gd name="T87" fmla="*/ 597 h 1410"/>
                <a:gd name="T88" fmla="*/ 8940 w 9250"/>
                <a:gd name="T89" fmla="*/ 561 h 1410"/>
                <a:gd name="T90" fmla="*/ 9095 w 9250"/>
                <a:gd name="T91" fmla="*/ 525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50" h="1410">
                  <a:moveTo>
                    <a:pt x="0" y="0"/>
                  </a:moveTo>
                  <a:lnTo>
                    <a:pt x="0" y="0"/>
                  </a:lnTo>
                  <a:lnTo>
                    <a:pt x="137" y="81"/>
                  </a:lnTo>
                  <a:moveTo>
                    <a:pt x="274" y="163"/>
                  </a:moveTo>
                  <a:lnTo>
                    <a:pt x="274" y="163"/>
                  </a:lnTo>
                  <a:lnTo>
                    <a:pt x="411" y="244"/>
                  </a:lnTo>
                  <a:moveTo>
                    <a:pt x="547" y="326"/>
                  </a:moveTo>
                  <a:lnTo>
                    <a:pt x="547" y="326"/>
                  </a:lnTo>
                  <a:lnTo>
                    <a:pt x="684" y="407"/>
                  </a:lnTo>
                  <a:moveTo>
                    <a:pt x="821" y="488"/>
                  </a:moveTo>
                  <a:lnTo>
                    <a:pt x="821" y="488"/>
                  </a:lnTo>
                  <a:lnTo>
                    <a:pt x="958" y="570"/>
                  </a:lnTo>
                  <a:moveTo>
                    <a:pt x="1095" y="651"/>
                  </a:moveTo>
                  <a:lnTo>
                    <a:pt x="1095" y="651"/>
                  </a:lnTo>
                  <a:lnTo>
                    <a:pt x="1232" y="733"/>
                  </a:lnTo>
                  <a:moveTo>
                    <a:pt x="1369" y="814"/>
                  </a:moveTo>
                  <a:lnTo>
                    <a:pt x="1369" y="814"/>
                  </a:lnTo>
                  <a:lnTo>
                    <a:pt x="1506" y="896"/>
                  </a:lnTo>
                  <a:moveTo>
                    <a:pt x="1643" y="977"/>
                  </a:moveTo>
                  <a:lnTo>
                    <a:pt x="1643" y="977"/>
                  </a:lnTo>
                  <a:lnTo>
                    <a:pt x="1780" y="1059"/>
                  </a:lnTo>
                  <a:moveTo>
                    <a:pt x="1917" y="1140"/>
                  </a:moveTo>
                  <a:lnTo>
                    <a:pt x="1917" y="1140"/>
                  </a:lnTo>
                  <a:lnTo>
                    <a:pt x="2054" y="1222"/>
                  </a:lnTo>
                  <a:moveTo>
                    <a:pt x="2191" y="1303"/>
                  </a:moveTo>
                  <a:lnTo>
                    <a:pt x="2191" y="1303"/>
                  </a:lnTo>
                  <a:lnTo>
                    <a:pt x="2328" y="1385"/>
                  </a:lnTo>
                  <a:moveTo>
                    <a:pt x="2478" y="1410"/>
                  </a:moveTo>
                  <a:lnTo>
                    <a:pt x="2478" y="1410"/>
                  </a:lnTo>
                  <a:lnTo>
                    <a:pt x="2637" y="1397"/>
                  </a:lnTo>
                  <a:moveTo>
                    <a:pt x="2795" y="1384"/>
                  </a:moveTo>
                  <a:lnTo>
                    <a:pt x="2795" y="1384"/>
                  </a:lnTo>
                  <a:lnTo>
                    <a:pt x="2954" y="1371"/>
                  </a:lnTo>
                  <a:moveTo>
                    <a:pt x="3113" y="1359"/>
                  </a:moveTo>
                  <a:lnTo>
                    <a:pt x="3113" y="1359"/>
                  </a:lnTo>
                  <a:lnTo>
                    <a:pt x="3272" y="1346"/>
                  </a:lnTo>
                  <a:moveTo>
                    <a:pt x="3431" y="1333"/>
                  </a:moveTo>
                  <a:lnTo>
                    <a:pt x="3431" y="1333"/>
                  </a:lnTo>
                  <a:lnTo>
                    <a:pt x="3589" y="1320"/>
                  </a:lnTo>
                  <a:moveTo>
                    <a:pt x="3748" y="1307"/>
                  </a:moveTo>
                  <a:lnTo>
                    <a:pt x="3748" y="1307"/>
                  </a:lnTo>
                  <a:lnTo>
                    <a:pt x="3907" y="1294"/>
                  </a:lnTo>
                  <a:moveTo>
                    <a:pt x="4066" y="1281"/>
                  </a:moveTo>
                  <a:lnTo>
                    <a:pt x="4066" y="1281"/>
                  </a:lnTo>
                  <a:lnTo>
                    <a:pt x="4225" y="1268"/>
                  </a:lnTo>
                  <a:moveTo>
                    <a:pt x="4384" y="1255"/>
                  </a:moveTo>
                  <a:lnTo>
                    <a:pt x="4384" y="1255"/>
                  </a:lnTo>
                  <a:lnTo>
                    <a:pt x="4542" y="1242"/>
                  </a:lnTo>
                  <a:moveTo>
                    <a:pt x="4701" y="1230"/>
                  </a:moveTo>
                  <a:lnTo>
                    <a:pt x="4701" y="1230"/>
                  </a:lnTo>
                  <a:lnTo>
                    <a:pt x="4860" y="1217"/>
                  </a:lnTo>
                  <a:moveTo>
                    <a:pt x="5019" y="1204"/>
                  </a:moveTo>
                  <a:lnTo>
                    <a:pt x="5019" y="1204"/>
                  </a:lnTo>
                  <a:lnTo>
                    <a:pt x="5178" y="1191"/>
                  </a:lnTo>
                  <a:moveTo>
                    <a:pt x="5337" y="1178"/>
                  </a:moveTo>
                  <a:lnTo>
                    <a:pt x="5337" y="1178"/>
                  </a:lnTo>
                  <a:lnTo>
                    <a:pt x="5495" y="1165"/>
                  </a:lnTo>
                  <a:moveTo>
                    <a:pt x="5654" y="1152"/>
                  </a:moveTo>
                  <a:lnTo>
                    <a:pt x="5654" y="1152"/>
                  </a:lnTo>
                  <a:lnTo>
                    <a:pt x="5813" y="1139"/>
                  </a:lnTo>
                  <a:moveTo>
                    <a:pt x="5972" y="1126"/>
                  </a:moveTo>
                  <a:lnTo>
                    <a:pt x="5972" y="1126"/>
                  </a:lnTo>
                  <a:lnTo>
                    <a:pt x="6131" y="1113"/>
                  </a:lnTo>
                  <a:moveTo>
                    <a:pt x="6289" y="1101"/>
                  </a:moveTo>
                  <a:lnTo>
                    <a:pt x="6289" y="1101"/>
                  </a:lnTo>
                  <a:lnTo>
                    <a:pt x="6448" y="1088"/>
                  </a:lnTo>
                  <a:moveTo>
                    <a:pt x="6607" y="1075"/>
                  </a:moveTo>
                  <a:lnTo>
                    <a:pt x="6607" y="1075"/>
                  </a:lnTo>
                  <a:lnTo>
                    <a:pt x="6766" y="1062"/>
                  </a:lnTo>
                  <a:moveTo>
                    <a:pt x="6922" y="1028"/>
                  </a:moveTo>
                  <a:lnTo>
                    <a:pt x="6922" y="1028"/>
                  </a:lnTo>
                  <a:lnTo>
                    <a:pt x="7077" y="992"/>
                  </a:lnTo>
                  <a:moveTo>
                    <a:pt x="7232" y="956"/>
                  </a:moveTo>
                  <a:lnTo>
                    <a:pt x="7232" y="956"/>
                  </a:lnTo>
                  <a:lnTo>
                    <a:pt x="7387" y="921"/>
                  </a:lnTo>
                  <a:moveTo>
                    <a:pt x="7543" y="885"/>
                  </a:moveTo>
                  <a:lnTo>
                    <a:pt x="7543" y="885"/>
                  </a:lnTo>
                  <a:lnTo>
                    <a:pt x="7698" y="849"/>
                  </a:lnTo>
                  <a:moveTo>
                    <a:pt x="7853" y="813"/>
                  </a:moveTo>
                  <a:lnTo>
                    <a:pt x="7853" y="813"/>
                  </a:lnTo>
                  <a:lnTo>
                    <a:pt x="8008" y="777"/>
                  </a:lnTo>
                  <a:moveTo>
                    <a:pt x="8164" y="741"/>
                  </a:moveTo>
                  <a:lnTo>
                    <a:pt x="8164" y="741"/>
                  </a:lnTo>
                  <a:lnTo>
                    <a:pt x="8319" y="705"/>
                  </a:lnTo>
                  <a:moveTo>
                    <a:pt x="8474" y="669"/>
                  </a:moveTo>
                  <a:lnTo>
                    <a:pt x="8474" y="669"/>
                  </a:lnTo>
                  <a:lnTo>
                    <a:pt x="8629" y="633"/>
                  </a:lnTo>
                  <a:moveTo>
                    <a:pt x="8784" y="597"/>
                  </a:moveTo>
                  <a:lnTo>
                    <a:pt x="8784" y="597"/>
                  </a:lnTo>
                  <a:lnTo>
                    <a:pt x="8940" y="561"/>
                  </a:lnTo>
                  <a:moveTo>
                    <a:pt x="9095" y="525"/>
                  </a:moveTo>
                  <a:lnTo>
                    <a:pt x="9095" y="525"/>
                  </a:lnTo>
                  <a:lnTo>
                    <a:pt x="9250" y="489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5" name="Freeform 222">
              <a:extLst>
                <a:ext uri="{FF2B5EF4-FFF2-40B4-BE49-F238E27FC236}">
                  <a16:creationId xmlns:a16="http://schemas.microsoft.com/office/drawing/2014/main" id="{4588A660-F8D6-4D52-9630-4BF39A886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5816600"/>
              <a:ext cx="90488" cy="26987"/>
            </a:xfrm>
            <a:custGeom>
              <a:avLst/>
              <a:gdLst>
                <a:gd name="T0" fmla="*/ 0 w 145"/>
                <a:gd name="T1" fmla="*/ 19 h 44"/>
                <a:gd name="T2" fmla="*/ 0 w 145"/>
                <a:gd name="T3" fmla="*/ 19 h 44"/>
                <a:gd name="T4" fmla="*/ 78 w 145"/>
                <a:gd name="T5" fmla="*/ 0 h 44"/>
                <a:gd name="T6" fmla="*/ 145 w 14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44">
                  <a:moveTo>
                    <a:pt x="0" y="19"/>
                  </a:moveTo>
                  <a:lnTo>
                    <a:pt x="0" y="19"/>
                  </a:lnTo>
                  <a:lnTo>
                    <a:pt x="78" y="0"/>
                  </a:lnTo>
                  <a:lnTo>
                    <a:pt x="145" y="4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6" name="Freeform 223">
              <a:extLst>
                <a:ext uri="{FF2B5EF4-FFF2-40B4-BE49-F238E27FC236}">
                  <a16:creationId xmlns:a16="http://schemas.microsoft.com/office/drawing/2014/main" id="{66DA86FC-A4B0-4F11-86E0-7AA68FDC9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5275" y="5900738"/>
              <a:ext cx="954088" cy="625475"/>
            </a:xfrm>
            <a:custGeom>
              <a:avLst/>
              <a:gdLst>
                <a:gd name="T0" fmla="*/ 0 w 1530"/>
                <a:gd name="T1" fmla="*/ 0 h 1003"/>
                <a:gd name="T2" fmla="*/ 0 w 1530"/>
                <a:gd name="T3" fmla="*/ 0 h 1003"/>
                <a:gd name="T4" fmla="*/ 139 w 1530"/>
                <a:gd name="T5" fmla="*/ 92 h 1003"/>
                <a:gd name="T6" fmla="*/ 278 w 1530"/>
                <a:gd name="T7" fmla="*/ 183 h 1003"/>
                <a:gd name="T8" fmla="*/ 278 w 1530"/>
                <a:gd name="T9" fmla="*/ 183 h 1003"/>
                <a:gd name="T10" fmla="*/ 418 w 1530"/>
                <a:gd name="T11" fmla="*/ 274 h 1003"/>
                <a:gd name="T12" fmla="*/ 557 w 1530"/>
                <a:gd name="T13" fmla="*/ 365 h 1003"/>
                <a:gd name="T14" fmla="*/ 557 w 1530"/>
                <a:gd name="T15" fmla="*/ 365 h 1003"/>
                <a:gd name="T16" fmla="*/ 696 w 1530"/>
                <a:gd name="T17" fmla="*/ 456 h 1003"/>
                <a:gd name="T18" fmla="*/ 835 w 1530"/>
                <a:gd name="T19" fmla="*/ 547 h 1003"/>
                <a:gd name="T20" fmla="*/ 835 w 1530"/>
                <a:gd name="T21" fmla="*/ 547 h 1003"/>
                <a:gd name="T22" fmla="*/ 974 w 1530"/>
                <a:gd name="T23" fmla="*/ 638 h 1003"/>
                <a:gd name="T24" fmla="*/ 1113 w 1530"/>
                <a:gd name="T25" fmla="*/ 730 h 1003"/>
                <a:gd name="T26" fmla="*/ 1113 w 1530"/>
                <a:gd name="T27" fmla="*/ 730 h 1003"/>
                <a:gd name="T28" fmla="*/ 1252 w 1530"/>
                <a:gd name="T29" fmla="*/ 821 h 1003"/>
                <a:gd name="T30" fmla="*/ 1391 w 1530"/>
                <a:gd name="T31" fmla="*/ 912 h 1003"/>
                <a:gd name="T32" fmla="*/ 1391 w 1530"/>
                <a:gd name="T33" fmla="*/ 912 h 1003"/>
                <a:gd name="T34" fmla="*/ 1530 w 1530"/>
                <a:gd name="T35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30" h="1003">
                  <a:moveTo>
                    <a:pt x="0" y="0"/>
                  </a:moveTo>
                  <a:lnTo>
                    <a:pt x="0" y="0"/>
                  </a:lnTo>
                  <a:lnTo>
                    <a:pt x="139" y="92"/>
                  </a:lnTo>
                  <a:moveTo>
                    <a:pt x="278" y="183"/>
                  </a:moveTo>
                  <a:lnTo>
                    <a:pt x="278" y="183"/>
                  </a:lnTo>
                  <a:lnTo>
                    <a:pt x="418" y="274"/>
                  </a:lnTo>
                  <a:moveTo>
                    <a:pt x="557" y="365"/>
                  </a:moveTo>
                  <a:lnTo>
                    <a:pt x="557" y="365"/>
                  </a:lnTo>
                  <a:lnTo>
                    <a:pt x="696" y="456"/>
                  </a:lnTo>
                  <a:moveTo>
                    <a:pt x="835" y="547"/>
                  </a:moveTo>
                  <a:lnTo>
                    <a:pt x="835" y="547"/>
                  </a:lnTo>
                  <a:lnTo>
                    <a:pt x="974" y="638"/>
                  </a:lnTo>
                  <a:moveTo>
                    <a:pt x="1113" y="730"/>
                  </a:moveTo>
                  <a:lnTo>
                    <a:pt x="1113" y="730"/>
                  </a:lnTo>
                  <a:lnTo>
                    <a:pt x="1252" y="821"/>
                  </a:lnTo>
                  <a:moveTo>
                    <a:pt x="1391" y="912"/>
                  </a:moveTo>
                  <a:lnTo>
                    <a:pt x="1391" y="912"/>
                  </a:lnTo>
                  <a:lnTo>
                    <a:pt x="1530" y="100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7" name="Freeform 224">
              <a:extLst>
                <a:ext uri="{FF2B5EF4-FFF2-40B4-BE49-F238E27FC236}">
                  <a16:creationId xmlns:a16="http://schemas.microsoft.com/office/drawing/2014/main" id="{EED5D8E2-9EE4-48BC-83B1-7B414D909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675" y="6583363"/>
              <a:ext cx="84138" cy="26987"/>
            </a:xfrm>
            <a:custGeom>
              <a:avLst/>
              <a:gdLst>
                <a:gd name="T0" fmla="*/ 0 w 134"/>
                <a:gd name="T1" fmla="*/ 0 h 44"/>
                <a:gd name="T2" fmla="*/ 0 w 134"/>
                <a:gd name="T3" fmla="*/ 0 h 44"/>
                <a:gd name="T4" fmla="*/ 67 w 134"/>
                <a:gd name="T5" fmla="*/ 44 h 44"/>
                <a:gd name="T6" fmla="*/ 134 w 134"/>
                <a:gd name="T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44">
                  <a:moveTo>
                    <a:pt x="0" y="0"/>
                  </a:moveTo>
                  <a:lnTo>
                    <a:pt x="0" y="0"/>
                  </a:lnTo>
                  <a:lnTo>
                    <a:pt x="67" y="44"/>
                  </a:lnTo>
                  <a:lnTo>
                    <a:pt x="134" y="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8" name="Freeform 225">
              <a:extLst>
                <a:ext uri="{FF2B5EF4-FFF2-40B4-BE49-F238E27FC236}">
                  <a16:creationId xmlns:a16="http://schemas.microsoft.com/office/drawing/2014/main" id="{9C2C7608-FF1A-43F6-A705-690D8AEE9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3363" y="5705475"/>
              <a:ext cx="3336925" cy="827087"/>
            </a:xfrm>
            <a:custGeom>
              <a:avLst/>
              <a:gdLst>
                <a:gd name="T0" fmla="*/ 0 w 5349"/>
                <a:gd name="T1" fmla="*/ 1326 h 1326"/>
                <a:gd name="T2" fmla="*/ 0 w 5349"/>
                <a:gd name="T3" fmla="*/ 1326 h 1326"/>
                <a:gd name="T4" fmla="*/ 132 w 5349"/>
                <a:gd name="T5" fmla="*/ 1243 h 1326"/>
                <a:gd name="T6" fmla="*/ 265 w 5349"/>
                <a:gd name="T7" fmla="*/ 1160 h 1326"/>
                <a:gd name="T8" fmla="*/ 265 w 5349"/>
                <a:gd name="T9" fmla="*/ 1160 h 1326"/>
                <a:gd name="T10" fmla="*/ 397 w 5349"/>
                <a:gd name="T11" fmla="*/ 1077 h 1326"/>
                <a:gd name="T12" fmla="*/ 530 w 5349"/>
                <a:gd name="T13" fmla="*/ 995 h 1326"/>
                <a:gd name="T14" fmla="*/ 530 w 5349"/>
                <a:gd name="T15" fmla="*/ 995 h 1326"/>
                <a:gd name="T16" fmla="*/ 662 w 5349"/>
                <a:gd name="T17" fmla="*/ 912 h 1326"/>
                <a:gd name="T18" fmla="*/ 795 w 5349"/>
                <a:gd name="T19" fmla="*/ 829 h 1326"/>
                <a:gd name="T20" fmla="*/ 795 w 5349"/>
                <a:gd name="T21" fmla="*/ 829 h 1326"/>
                <a:gd name="T22" fmla="*/ 928 w 5349"/>
                <a:gd name="T23" fmla="*/ 746 h 1326"/>
                <a:gd name="T24" fmla="*/ 1060 w 5349"/>
                <a:gd name="T25" fmla="*/ 663 h 1326"/>
                <a:gd name="T26" fmla="*/ 1060 w 5349"/>
                <a:gd name="T27" fmla="*/ 663 h 1326"/>
                <a:gd name="T28" fmla="*/ 1193 w 5349"/>
                <a:gd name="T29" fmla="*/ 580 h 1326"/>
                <a:gd name="T30" fmla="*/ 1325 w 5349"/>
                <a:gd name="T31" fmla="*/ 498 h 1326"/>
                <a:gd name="T32" fmla="*/ 1325 w 5349"/>
                <a:gd name="T33" fmla="*/ 498 h 1326"/>
                <a:gd name="T34" fmla="*/ 1458 w 5349"/>
                <a:gd name="T35" fmla="*/ 415 h 1326"/>
                <a:gd name="T36" fmla="*/ 1590 w 5349"/>
                <a:gd name="T37" fmla="*/ 332 h 1326"/>
                <a:gd name="T38" fmla="*/ 1590 w 5349"/>
                <a:gd name="T39" fmla="*/ 332 h 1326"/>
                <a:gd name="T40" fmla="*/ 1723 w 5349"/>
                <a:gd name="T41" fmla="*/ 249 h 1326"/>
                <a:gd name="T42" fmla="*/ 1855 w 5349"/>
                <a:gd name="T43" fmla="*/ 166 h 1326"/>
                <a:gd name="T44" fmla="*/ 1855 w 5349"/>
                <a:gd name="T45" fmla="*/ 166 h 1326"/>
                <a:gd name="T46" fmla="*/ 1988 w 5349"/>
                <a:gd name="T47" fmla="*/ 84 h 1326"/>
                <a:gd name="T48" fmla="*/ 2120 w 5349"/>
                <a:gd name="T49" fmla="*/ 1 h 1326"/>
                <a:gd name="T50" fmla="*/ 2120 w 5349"/>
                <a:gd name="T51" fmla="*/ 1 h 1326"/>
                <a:gd name="T52" fmla="*/ 2121 w 5349"/>
                <a:gd name="T53" fmla="*/ 0 h 1326"/>
                <a:gd name="T54" fmla="*/ 2274 w 5349"/>
                <a:gd name="T55" fmla="*/ 27 h 1326"/>
                <a:gd name="T56" fmla="*/ 2428 w 5349"/>
                <a:gd name="T57" fmla="*/ 55 h 1326"/>
                <a:gd name="T58" fmla="*/ 2428 w 5349"/>
                <a:gd name="T59" fmla="*/ 55 h 1326"/>
                <a:gd name="T60" fmla="*/ 2581 w 5349"/>
                <a:gd name="T61" fmla="*/ 83 h 1326"/>
                <a:gd name="T62" fmla="*/ 2735 w 5349"/>
                <a:gd name="T63" fmla="*/ 111 h 1326"/>
                <a:gd name="T64" fmla="*/ 2735 w 5349"/>
                <a:gd name="T65" fmla="*/ 111 h 1326"/>
                <a:gd name="T66" fmla="*/ 2889 w 5349"/>
                <a:gd name="T67" fmla="*/ 139 h 1326"/>
                <a:gd name="T68" fmla="*/ 3043 w 5349"/>
                <a:gd name="T69" fmla="*/ 166 h 1326"/>
                <a:gd name="T70" fmla="*/ 3043 w 5349"/>
                <a:gd name="T71" fmla="*/ 166 h 1326"/>
                <a:gd name="T72" fmla="*/ 3196 w 5349"/>
                <a:gd name="T73" fmla="*/ 194 h 1326"/>
                <a:gd name="T74" fmla="*/ 3350 w 5349"/>
                <a:gd name="T75" fmla="*/ 222 h 1326"/>
                <a:gd name="T76" fmla="*/ 3350 w 5349"/>
                <a:gd name="T77" fmla="*/ 222 h 1326"/>
                <a:gd name="T78" fmla="*/ 3504 w 5349"/>
                <a:gd name="T79" fmla="*/ 250 h 1326"/>
                <a:gd name="T80" fmla="*/ 3658 w 5349"/>
                <a:gd name="T81" fmla="*/ 277 h 1326"/>
                <a:gd name="T82" fmla="*/ 3658 w 5349"/>
                <a:gd name="T83" fmla="*/ 277 h 1326"/>
                <a:gd name="T84" fmla="*/ 3812 w 5349"/>
                <a:gd name="T85" fmla="*/ 305 h 1326"/>
                <a:gd name="T86" fmla="*/ 3965 w 5349"/>
                <a:gd name="T87" fmla="*/ 333 h 1326"/>
                <a:gd name="T88" fmla="*/ 3965 w 5349"/>
                <a:gd name="T89" fmla="*/ 333 h 1326"/>
                <a:gd name="T90" fmla="*/ 4119 w 5349"/>
                <a:gd name="T91" fmla="*/ 361 h 1326"/>
                <a:gd name="T92" fmla="*/ 4273 w 5349"/>
                <a:gd name="T93" fmla="*/ 389 h 1326"/>
                <a:gd name="T94" fmla="*/ 4273 w 5349"/>
                <a:gd name="T95" fmla="*/ 389 h 1326"/>
                <a:gd name="T96" fmla="*/ 4427 w 5349"/>
                <a:gd name="T97" fmla="*/ 416 h 1326"/>
                <a:gd name="T98" fmla="*/ 4580 w 5349"/>
                <a:gd name="T99" fmla="*/ 444 h 1326"/>
                <a:gd name="T100" fmla="*/ 4580 w 5349"/>
                <a:gd name="T101" fmla="*/ 444 h 1326"/>
                <a:gd name="T102" fmla="*/ 4734 w 5349"/>
                <a:gd name="T103" fmla="*/ 472 h 1326"/>
                <a:gd name="T104" fmla="*/ 4888 w 5349"/>
                <a:gd name="T105" fmla="*/ 500 h 1326"/>
                <a:gd name="T106" fmla="*/ 4888 w 5349"/>
                <a:gd name="T107" fmla="*/ 500 h 1326"/>
                <a:gd name="T108" fmla="*/ 5042 w 5349"/>
                <a:gd name="T109" fmla="*/ 527 h 1326"/>
                <a:gd name="T110" fmla="*/ 5196 w 5349"/>
                <a:gd name="T111" fmla="*/ 555 h 1326"/>
                <a:gd name="T112" fmla="*/ 5196 w 5349"/>
                <a:gd name="T113" fmla="*/ 555 h 1326"/>
                <a:gd name="T114" fmla="*/ 5349 w 5349"/>
                <a:gd name="T115" fmla="*/ 58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49" h="1326">
                  <a:moveTo>
                    <a:pt x="0" y="1326"/>
                  </a:moveTo>
                  <a:lnTo>
                    <a:pt x="0" y="1326"/>
                  </a:lnTo>
                  <a:lnTo>
                    <a:pt x="132" y="1243"/>
                  </a:lnTo>
                  <a:moveTo>
                    <a:pt x="265" y="1160"/>
                  </a:moveTo>
                  <a:lnTo>
                    <a:pt x="265" y="1160"/>
                  </a:lnTo>
                  <a:lnTo>
                    <a:pt x="397" y="1077"/>
                  </a:lnTo>
                  <a:moveTo>
                    <a:pt x="530" y="995"/>
                  </a:moveTo>
                  <a:lnTo>
                    <a:pt x="530" y="995"/>
                  </a:lnTo>
                  <a:lnTo>
                    <a:pt x="662" y="912"/>
                  </a:lnTo>
                  <a:moveTo>
                    <a:pt x="795" y="829"/>
                  </a:moveTo>
                  <a:lnTo>
                    <a:pt x="795" y="829"/>
                  </a:lnTo>
                  <a:lnTo>
                    <a:pt x="928" y="746"/>
                  </a:lnTo>
                  <a:moveTo>
                    <a:pt x="1060" y="663"/>
                  </a:moveTo>
                  <a:lnTo>
                    <a:pt x="1060" y="663"/>
                  </a:lnTo>
                  <a:lnTo>
                    <a:pt x="1193" y="580"/>
                  </a:lnTo>
                  <a:moveTo>
                    <a:pt x="1325" y="498"/>
                  </a:moveTo>
                  <a:lnTo>
                    <a:pt x="1325" y="498"/>
                  </a:lnTo>
                  <a:lnTo>
                    <a:pt x="1458" y="415"/>
                  </a:lnTo>
                  <a:moveTo>
                    <a:pt x="1590" y="332"/>
                  </a:moveTo>
                  <a:lnTo>
                    <a:pt x="1590" y="332"/>
                  </a:lnTo>
                  <a:lnTo>
                    <a:pt x="1723" y="249"/>
                  </a:lnTo>
                  <a:moveTo>
                    <a:pt x="1855" y="166"/>
                  </a:moveTo>
                  <a:lnTo>
                    <a:pt x="1855" y="166"/>
                  </a:lnTo>
                  <a:lnTo>
                    <a:pt x="1988" y="84"/>
                  </a:lnTo>
                  <a:moveTo>
                    <a:pt x="2120" y="1"/>
                  </a:moveTo>
                  <a:lnTo>
                    <a:pt x="2120" y="1"/>
                  </a:lnTo>
                  <a:lnTo>
                    <a:pt x="2121" y="0"/>
                  </a:lnTo>
                  <a:lnTo>
                    <a:pt x="2274" y="27"/>
                  </a:lnTo>
                  <a:moveTo>
                    <a:pt x="2428" y="55"/>
                  </a:moveTo>
                  <a:lnTo>
                    <a:pt x="2428" y="55"/>
                  </a:lnTo>
                  <a:lnTo>
                    <a:pt x="2581" y="83"/>
                  </a:lnTo>
                  <a:moveTo>
                    <a:pt x="2735" y="111"/>
                  </a:moveTo>
                  <a:lnTo>
                    <a:pt x="2735" y="111"/>
                  </a:lnTo>
                  <a:lnTo>
                    <a:pt x="2889" y="139"/>
                  </a:lnTo>
                  <a:moveTo>
                    <a:pt x="3043" y="166"/>
                  </a:moveTo>
                  <a:lnTo>
                    <a:pt x="3043" y="166"/>
                  </a:lnTo>
                  <a:lnTo>
                    <a:pt x="3196" y="194"/>
                  </a:lnTo>
                  <a:moveTo>
                    <a:pt x="3350" y="222"/>
                  </a:moveTo>
                  <a:lnTo>
                    <a:pt x="3350" y="222"/>
                  </a:lnTo>
                  <a:lnTo>
                    <a:pt x="3504" y="250"/>
                  </a:lnTo>
                  <a:moveTo>
                    <a:pt x="3658" y="277"/>
                  </a:moveTo>
                  <a:lnTo>
                    <a:pt x="3658" y="277"/>
                  </a:lnTo>
                  <a:lnTo>
                    <a:pt x="3812" y="305"/>
                  </a:lnTo>
                  <a:moveTo>
                    <a:pt x="3965" y="333"/>
                  </a:moveTo>
                  <a:lnTo>
                    <a:pt x="3965" y="333"/>
                  </a:lnTo>
                  <a:lnTo>
                    <a:pt x="4119" y="361"/>
                  </a:lnTo>
                  <a:moveTo>
                    <a:pt x="4273" y="389"/>
                  </a:moveTo>
                  <a:lnTo>
                    <a:pt x="4273" y="389"/>
                  </a:lnTo>
                  <a:lnTo>
                    <a:pt x="4427" y="416"/>
                  </a:lnTo>
                  <a:moveTo>
                    <a:pt x="4580" y="444"/>
                  </a:moveTo>
                  <a:lnTo>
                    <a:pt x="4580" y="444"/>
                  </a:lnTo>
                  <a:lnTo>
                    <a:pt x="4734" y="472"/>
                  </a:lnTo>
                  <a:moveTo>
                    <a:pt x="4888" y="500"/>
                  </a:moveTo>
                  <a:lnTo>
                    <a:pt x="4888" y="500"/>
                  </a:lnTo>
                  <a:lnTo>
                    <a:pt x="5042" y="527"/>
                  </a:lnTo>
                  <a:moveTo>
                    <a:pt x="5196" y="555"/>
                  </a:moveTo>
                  <a:lnTo>
                    <a:pt x="5196" y="555"/>
                  </a:lnTo>
                  <a:lnTo>
                    <a:pt x="5349" y="58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9" name="Freeform 226">
              <a:extLst>
                <a:ext uri="{FF2B5EF4-FFF2-40B4-BE49-F238E27FC236}">
                  <a16:creationId xmlns:a16="http://schemas.microsoft.com/office/drawing/2014/main" id="{1122CEE0-A7F4-4575-98A7-FBAEF26E8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538" y="6046788"/>
              <a:ext cx="49213" cy="49212"/>
            </a:xfrm>
            <a:custGeom>
              <a:avLst/>
              <a:gdLst>
                <a:gd name="T0" fmla="*/ 0 w 79"/>
                <a:gd name="T1" fmla="*/ 65 h 79"/>
                <a:gd name="T2" fmla="*/ 0 w 79"/>
                <a:gd name="T3" fmla="*/ 65 h 79"/>
                <a:gd name="T4" fmla="*/ 79 w 79"/>
                <a:gd name="T5" fmla="*/ 79 h 79"/>
                <a:gd name="T6" fmla="*/ 64 w 79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79">
                  <a:moveTo>
                    <a:pt x="0" y="65"/>
                  </a:moveTo>
                  <a:lnTo>
                    <a:pt x="0" y="65"/>
                  </a:lnTo>
                  <a:lnTo>
                    <a:pt x="79" y="79"/>
                  </a:lnTo>
                  <a:lnTo>
                    <a:pt x="64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0" name="Freeform 227">
              <a:extLst>
                <a:ext uri="{FF2B5EF4-FFF2-40B4-BE49-F238E27FC236}">
                  <a16:creationId xmlns:a16="http://schemas.microsoft.com/office/drawing/2014/main" id="{96E9C0E8-3703-491A-9A98-7F5C96702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60000" y="2867025"/>
              <a:ext cx="1147763" cy="3079750"/>
            </a:xfrm>
            <a:custGeom>
              <a:avLst/>
              <a:gdLst>
                <a:gd name="T0" fmla="*/ 1841 w 1841"/>
                <a:gd name="T1" fmla="*/ 4935 h 4935"/>
                <a:gd name="T2" fmla="*/ 1841 w 1841"/>
                <a:gd name="T3" fmla="*/ 4935 h 4935"/>
                <a:gd name="T4" fmla="*/ 1812 w 1841"/>
                <a:gd name="T5" fmla="*/ 4775 h 4935"/>
                <a:gd name="T6" fmla="*/ 1783 w 1841"/>
                <a:gd name="T7" fmla="*/ 4616 h 4935"/>
                <a:gd name="T8" fmla="*/ 1783 w 1841"/>
                <a:gd name="T9" fmla="*/ 4616 h 4935"/>
                <a:gd name="T10" fmla="*/ 1754 w 1841"/>
                <a:gd name="T11" fmla="*/ 4456 h 4935"/>
                <a:gd name="T12" fmla="*/ 1724 w 1841"/>
                <a:gd name="T13" fmla="*/ 4297 h 4935"/>
                <a:gd name="T14" fmla="*/ 1724 w 1841"/>
                <a:gd name="T15" fmla="*/ 4297 h 4935"/>
                <a:gd name="T16" fmla="*/ 1695 w 1841"/>
                <a:gd name="T17" fmla="*/ 4137 h 4935"/>
                <a:gd name="T18" fmla="*/ 1666 w 1841"/>
                <a:gd name="T19" fmla="*/ 3977 h 4935"/>
                <a:gd name="T20" fmla="*/ 1666 w 1841"/>
                <a:gd name="T21" fmla="*/ 3977 h 4935"/>
                <a:gd name="T22" fmla="*/ 1637 w 1841"/>
                <a:gd name="T23" fmla="*/ 3818 h 4935"/>
                <a:gd name="T24" fmla="*/ 1607 w 1841"/>
                <a:gd name="T25" fmla="*/ 3658 h 4935"/>
                <a:gd name="T26" fmla="*/ 1607 w 1841"/>
                <a:gd name="T27" fmla="*/ 3658 h 4935"/>
                <a:gd name="T28" fmla="*/ 1578 w 1841"/>
                <a:gd name="T29" fmla="*/ 3499 h 4935"/>
                <a:gd name="T30" fmla="*/ 1549 w 1841"/>
                <a:gd name="T31" fmla="*/ 3339 h 4935"/>
                <a:gd name="T32" fmla="*/ 1549 w 1841"/>
                <a:gd name="T33" fmla="*/ 3339 h 4935"/>
                <a:gd name="T34" fmla="*/ 1520 w 1841"/>
                <a:gd name="T35" fmla="*/ 3180 h 4935"/>
                <a:gd name="T36" fmla="*/ 1490 w 1841"/>
                <a:gd name="T37" fmla="*/ 3020 h 4935"/>
                <a:gd name="T38" fmla="*/ 1490 w 1841"/>
                <a:gd name="T39" fmla="*/ 3020 h 4935"/>
                <a:gd name="T40" fmla="*/ 1461 w 1841"/>
                <a:gd name="T41" fmla="*/ 2861 h 4935"/>
                <a:gd name="T42" fmla="*/ 1432 w 1841"/>
                <a:gd name="T43" fmla="*/ 2701 h 4935"/>
                <a:gd name="T44" fmla="*/ 1432 w 1841"/>
                <a:gd name="T45" fmla="*/ 2701 h 4935"/>
                <a:gd name="T46" fmla="*/ 1403 w 1841"/>
                <a:gd name="T47" fmla="*/ 2541 h 4935"/>
                <a:gd name="T48" fmla="*/ 1374 w 1841"/>
                <a:gd name="T49" fmla="*/ 2382 h 4935"/>
                <a:gd name="T50" fmla="*/ 1374 w 1841"/>
                <a:gd name="T51" fmla="*/ 2382 h 4935"/>
                <a:gd name="T52" fmla="*/ 1349 w 1841"/>
                <a:gd name="T53" fmla="*/ 2248 h 4935"/>
                <a:gd name="T54" fmla="*/ 1335 w 1841"/>
                <a:gd name="T55" fmla="*/ 2226 h 4935"/>
                <a:gd name="T56" fmla="*/ 1252 w 1841"/>
                <a:gd name="T57" fmla="*/ 2087 h 4935"/>
                <a:gd name="T58" fmla="*/ 1252 w 1841"/>
                <a:gd name="T59" fmla="*/ 2087 h 4935"/>
                <a:gd name="T60" fmla="*/ 1169 w 1841"/>
                <a:gd name="T61" fmla="*/ 1947 h 4935"/>
                <a:gd name="T62" fmla="*/ 1085 w 1841"/>
                <a:gd name="T63" fmla="*/ 1808 h 4935"/>
                <a:gd name="T64" fmla="*/ 1085 w 1841"/>
                <a:gd name="T65" fmla="*/ 1808 h 4935"/>
                <a:gd name="T66" fmla="*/ 1002 w 1841"/>
                <a:gd name="T67" fmla="*/ 1669 h 4935"/>
                <a:gd name="T68" fmla="*/ 918 w 1841"/>
                <a:gd name="T69" fmla="*/ 1530 h 4935"/>
                <a:gd name="T70" fmla="*/ 918 w 1841"/>
                <a:gd name="T71" fmla="*/ 1530 h 4935"/>
                <a:gd name="T72" fmla="*/ 835 w 1841"/>
                <a:gd name="T73" fmla="*/ 1391 h 4935"/>
                <a:gd name="T74" fmla="*/ 751 w 1841"/>
                <a:gd name="T75" fmla="*/ 1252 h 4935"/>
                <a:gd name="T76" fmla="*/ 751 w 1841"/>
                <a:gd name="T77" fmla="*/ 1252 h 4935"/>
                <a:gd name="T78" fmla="*/ 668 w 1841"/>
                <a:gd name="T79" fmla="*/ 1113 h 4935"/>
                <a:gd name="T80" fmla="*/ 584 w 1841"/>
                <a:gd name="T81" fmla="*/ 974 h 4935"/>
                <a:gd name="T82" fmla="*/ 584 w 1841"/>
                <a:gd name="T83" fmla="*/ 974 h 4935"/>
                <a:gd name="T84" fmla="*/ 501 w 1841"/>
                <a:gd name="T85" fmla="*/ 835 h 4935"/>
                <a:gd name="T86" fmla="*/ 417 w 1841"/>
                <a:gd name="T87" fmla="*/ 696 h 4935"/>
                <a:gd name="T88" fmla="*/ 417 w 1841"/>
                <a:gd name="T89" fmla="*/ 696 h 4935"/>
                <a:gd name="T90" fmla="*/ 334 w 1841"/>
                <a:gd name="T91" fmla="*/ 556 h 4935"/>
                <a:gd name="T92" fmla="*/ 250 w 1841"/>
                <a:gd name="T93" fmla="*/ 417 h 4935"/>
                <a:gd name="T94" fmla="*/ 250 w 1841"/>
                <a:gd name="T95" fmla="*/ 417 h 4935"/>
                <a:gd name="T96" fmla="*/ 167 w 1841"/>
                <a:gd name="T97" fmla="*/ 278 h 4935"/>
                <a:gd name="T98" fmla="*/ 84 w 1841"/>
                <a:gd name="T99" fmla="*/ 139 h 4935"/>
                <a:gd name="T100" fmla="*/ 84 w 1841"/>
                <a:gd name="T101" fmla="*/ 139 h 4935"/>
                <a:gd name="T102" fmla="*/ 0 w 1841"/>
                <a:gd name="T103" fmla="*/ 0 h 4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41" h="4935">
                  <a:moveTo>
                    <a:pt x="1841" y="4935"/>
                  </a:moveTo>
                  <a:lnTo>
                    <a:pt x="1841" y="4935"/>
                  </a:lnTo>
                  <a:lnTo>
                    <a:pt x="1812" y="4775"/>
                  </a:lnTo>
                  <a:moveTo>
                    <a:pt x="1783" y="4616"/>
                  </a:moveTo>
                  <a:lnTo>
                    <a:pt x="1783" y="4616"/>
                  </a:lnTo>
                  <a:lnTo>
                    <a:pt x="1754" y="4456"/>
                  </a:lnTo>
                  <a:moveTo>
                    <a:pt x="1724" y="4297"/>
                  </a:moveTo>
                  <a:lnTo>
                    <a:pt x="1724" y="4297"/>
                  </a:lnTo>
                  <a:lnTo>
                    <a:pt x="1695" y="4137"/>
                  </a:lnTo>
                  <a:moveTo>
                    <a:pt x="1666" y="3977"/>
                  </a:moveTo>
                  <a:lnTo>
                    <a:pt x="1666" y="3977"/>
                  </a:lnTo>
                  <a:lnTo>
                    <a:pt x="1637" y="3818"/>
                  </a:lnTo>
                  <a:moveTo>
                    <a:pt x="1607" y="3658"/>
                  </a:moveTo>
                  <a:lnTo>
                    <a:pt x="1607" y="3658"/>
                  </a:lnTo>
                  <a:lnTo>
                    <a:pt x="1578" y="3499"/>
                  </a:lnTo>
                  <a:moveTo>
                    <a:pt x="1549" y="3339"/>
                  </a:moveTo>
                  <a:lnTo>
                    <a:pt x="1549" y="3339"/>
                  </a:lnTo>
                  <a:lnTo>
                    <a:pt x="1520" y="3180"/>
                  </a:lnTo>
                  <a:moveTo>
                    <a:pt x="1490" y="3020"/>
                  </a:moveTo>
                  <a:lnTo>
                    <a:pt x="1490" y="3020"/>
                  </a:lnTo>
                  <a:lnTo>
                    <a:pt x="1461" y="2861"/>
                  </a:lnTo>
                  <a:moveTo>
                    <a:pt x="1432" y="2701"/>
                  </a:moveTo>
                  <a:lnTo>
                    <a:pt x="1432" y="2701"/>
                  </a:lnTo>
                  <a:lnTo>
                    <a:pt x="1403" y="2541"/>
                  </a:lnTo>
                  <a:moveTo>
                    <a:pt x="1374" y="2382"/>
                  </a:moveTo>
                  <a:lnTo>
                    <a:pt x="1374" y="2382"/>
                  </a:lnTo>
                  <a:lnTo>
                    <a:pt x="1349" y="2248"/>
                  </a:lnTo>
                  <a:lnTo>
                    <a:pt x="1335" y="2226"/>
                  </a:lnTo>
                  <a:moveTo>
                    <a:pt x="1252" y="2087"/>
                  </a:moveTo>
                  <a:lnTo>
                    <a:pt x="1252" y="2087"/>
                  </a:lnTo>
                  <a:lnTo>
                    <a:pt x="1169" y="1947"/>
                  </a:lnTo>
                  <a:moveTo>
                    <a:pt x="1085" y="1808"/>
                  </a:moveTo>
                  <a:lnTo>
                    <a:pt x="1085" y="1808"/>
                  </a:lnTo>
                  <a:lnTo>
                    <a:pt x="1002" y="1669"/>
                  </a:lnTo>
                  <a:moveTo>
                    <a:pt x="918" y="1530"/>
                  </a:moveTo>
                  <a:lnTo>
                    <a:pt x="918" y="1530"/>
                  </a:lnTo>
                  <a:lnTo>
                    <a:pt x="835" y="1391"/>
                  </a:lnTo>
                  <a:moveTo>
                    <a:pt x="751" y="1252"/>
                  </a:moveTo>
                  <a:lnTo>
                    <a:pt x="751" y="1252"/>
                  </a:lnTo>
                  <a:lnTo>
                    <a:pt x="668" y="1113"/>
                  </a:lnTo>
                  <a:moveTo>
                    <a:pt x="584" y="974"/>
                  </a:moveTo>
                  <a:lnTo>
                    <a:pt x="584" y="974"/>
                  </a:lnTo>
                  <a:lnTo>
                    <a:pt x="501" y="835"/>
                  </a:lnTo>
                  <a:moveTo>
                    <a:pt x="417" y="696"/>
                  </a:moveTo>
                  <a:lnTo>
                    <a:pt x="417" y="696"/>
                  </a:lnTo>
                  <a:lnTo>
                    <a:pt x="334" y="556"/>
                  </a:lnTo>
                  <a:moveTo>
                    <a:pt x="250" y="417"/>
                  </a:moveTo>
                  <a:lnTo>
                    <a:pt x="250" y="417"/>
                  </a:lnTo>
                  <a:lnTo>
                    <a:pt x="167" y="278"/>
                  </a:lnTo>
                  <a:moveTo>
                    <a:pt x="84" y="139"/>
                  </a:moveTo>
                  <a:lnTo>
                    <a:pt x="84" y="139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1" name="Freeform 228">
              <a:extLst>
                <a:ext uri="{FF2B5EF4-FFF2-40B4-BE49-F238E27FC236}">
                  <a16:creationId xmlns:a16="http://schemas.microsoft.com/office/drawing/2014/main" id="{C777DA1B-8FEF-4028-A659-FB2D59031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2213" y="2705100"/>
              <a:ext cx="36513" cy="74612"/>
            </a:xfrm>
            <a:custGeom>
              <a:avLst/>
              <a:gdLst>
                <a:gd name="T0" fmla="*/ 41 w 60"/>
                <a:gd name="T1" fmla="*/ 121 h 121"/>
                <a:gd name="T2" fmla="*/ 41 w 60"/>
                <a:gd name="T3" fmla="*/ 121 h 121"/>
                <a:gd name="T4" fmla="*/ 0 w 60"/>
                <a:gd name="T5" fmla="*/ 53 h 121"/>
                <a:gd name="T6" fmla="*/ 60 w 60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21">
                  <a:moveTo>
                    <a:pt x="41" y="121"/>
                  </a:moveTo>
                  <a:lnTo>
                    <a:pt x="41" y="121"/>
                  </a:lnTo>
                  <a:lnTo>
                    <a:pt x="0" y="53"/>
                  </a:lnTo>
                  <a:lnTo>
                    <a:pt x="6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2" name="Freeform 229">
              <a:extLst>
                <a:ext uri="{FF2B5EF4-FFF2-40B4-BE49-F238E27FC236}">
                  <a16:creationId xmlns:a16="http://schemas.microsoft.com/office/drawing/2014/main" id="{8635A057-5914-42DA-AF14-E75BB86F9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91750" y="1803400"/>
              <a:ext cx="949325" cy="836612"/>
            </a:xfrm>
            <a:custGeom>
              <a:avLst/>
              <a:gdLst>
                <a:gd name="T0" fmla="*/ 0 w 1521"/>
                <a:gd name="T1" fmla="*/ 1341 h 1341"/>
                <a:gd name="T2" fmla="*/ 0 w 1521"/>
                <a:gd name="T3" fmla="*/ 1341 h 1341"/>
                <a:gd name="T4" fmla="*/ 117 w 1521"/>
                <a:gd name="T5" fmla="*/ 1237 h 1341"/>
                <a:gd name="T6" fmla="*/ 234 w 1521"/>
                <a:gd name="T7" fmla="*/ 1134 h 1341"/>
                <a:gd name="T8" fmla="*/ 234 w 1521"/>
                <a:gd name="T9" fmla="*/ 1134 h 1341"/>
                <a:gd name="T10" fmla="*/ 351 w 1521"/>
                <a:gd name="T11" fmla="*/ 1031 h 1341"/>
                <a:gd name="T12" fmla="*/ 468 w 1521"/>
                <a:gd name="T13" fmla="*/ 928 h 1341"/>
                <a:gd name="T14" fmla="*/ 468 w 1521"/>
                <a:gd name="T15" fmla="*/ 928 h 1341"/>
                <a:gd name="T16" fmla="*/ 585 w 1521"/>
                <a:gd name="T17" fmla="*/ 825 h 1341"/>
                <a:gd name="T18" fmla="*/ 702 w 1521"/>
                <a:gd name="T19" fmla="*/ 722 h 1341"/>
                <a:gd name="T20" fmla="*/ 702 w 1521"/>
                <a:gd name="T21" fmla="*/ 722 h 1341"/>
                <a:gd name="T22" fmla="*/ 819 w 1521"/>
                <a:gd name="T23" fmla="*/ 619 h 1341"/>
                <a:gd name="T24" fmla="*/ 936 w 1521"/>
                <a:gd name="T25" fmla="*/ 516 h 1341"/>
                <a:gd name="T26" fmla="*/ 936 w 1521"/>
                <a:gd name="T27" fmla="*/ 516 h 1341"/>
                <a:gd name="T28" fmla="*/ 1053 w 1521"/>
                <a:gd name="T29" fmla="*/ 413 h 1341"/>
                <a:gd name="T30" fmla="*/ 1170 w 1521"/>
                <a:gd name="T31" fmla="*/ 310 h 1341"/>
                <a:gd name="T32" fmla="*/ 1170 w 1521"/>
                <a:gd name="T33" fmla="*/ 310 h 1341"/>
                <a:gd name="T34" fmla="*/ 1287 w 1521"/>
                <a:gd name="T35" fmla="*/ 207 h 1341"/>
                <a:gd name="T36" fmla="*/ 1404 w 1521"/>
                <a:gd name="T37" fmla="*/ 104 h 1341"/>
                <a:gd name="T38" fmla="*/ 1404 w 1521"/>
                <a:gd name="T39" fmla="*/ 104 h 1341"/>
                <a:gd name="T40" fmla="*/ 1521 w 1521"/>
                <a:gd name="T41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1" h="1341">
                  <a:moveTo>
                    <a:pt x="0" y="1341"/>
                  </a:moveTo>
                  <a:lnTo>
                    <a:pt x="0" y="1341"/>
                  </a:lnTo>
                  <a:lnTo>
                    <a:pt x="117" y="1237"/>
                  </a:lnTo>
                  <a:moveTo>
                    <a:pt x="234" y="1134"/>
                  </a:moveTo>
                  <a:lnTo>
                    <a:pt x="234" y="1134"/>
                  </a:lnTo>
                  <a:lnTo>
                    <a:pt x="351" y="1031"/>
                  </a:lnTo>
                  <a:moveTo>
                    <a:pt x="468" y="928"/>
                  </a:moveTo>
                  <a:lnTo>
                    <a:pt x="468" y="928"/>
                  </a:lnTo>
                  <a:lnTo>
                    <a:pt x="585" y="825"/>
                  </a:lnTo>
                  <a:moveTo>
                    <a:pt x="702" y="722"/>
                  </a:moveTo>
                  <a:lnTo>
                    <a:pt x="702" y="722"/>
                  </a:lnTo>
                  <a:lnTo>
                    <a:pt x="819" y="619"/>
                  </a:lnTo>
                  <a:moveTo>
                    <a:pt x="936" y="516"/>
                  </a:moveTo>
                  <a:lnTo>
                    <a:pt x="936" y="516"/>
                  </a:lnTo>
                  <a:lnTo>
                    <a:pt x="1053" y="413"/>
                  </a:lnTo>
                  <a:moveTo>
                    <a:pt x="1170" y="310"/>
                  </a:moveTo>
                  <a:lnTo>
                    <a:pt x="1170" y="310"/>
                  </a:lnTo>
                  <a:lnTo>
                    <a:pt x="1287" y="207"/>
                  </a:lnTo>
                  <a:moveTo>
                    <a:pt x="1404" y="104"/>
                  </a:moveTo>
                  <a:lnTo>
                    <a:pt x="1404" y="104"/>
                  </a:lnTo>
                  <a:lnTo>
                    <a:pt x="1521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3" name="Freeform 230">
              <a:extLst>
                <a:ext uri="{FF2B5EF4-FFF2-40B4-BE49-F238E27FC236}">
                  <a16:creationId xmlns:a16="http://schemas.microsoft.com/office/drawing/2014/main" id="{E6E57195-5D49-41A1-B4ED-88727BAE3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1400" y="1698625"/>
              <a:ext cx="49213" cy="39687"/>
            </a:xfrm>
            <a:custGeom>
              <a:avLst/>
              <a:gdLst>
                <a:gd name="T0" fmla="*/ 19 w 79"/>
                <a:gd name="T1" fmla="*/ 65 h 65"/>
                <a:gd name="T2" fmla="*/ 19 w 79"/>
                <a:gd name="T3" fmla="*/ 65 h 65"/>
                <a:gd name="T4" fmla="*/ 79 w 79"/>
                <a:gd name="T5" fmla="*/ 12 h 65"/>
                <a:gd name="T6" fmla="*/ 0 w 79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65">
                  <a:moveTo>
                    <a:pt x="19" y="65"/>
                  </a:moveTo>
                  <a:lnTo>
                    <a:pt x="19" y="65"/>
                  </a:lnTo>
                  <a:lnTo>
                    <a:pt x="79" y="12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4" name="Freeform 231">
              <a:extLst>
                <a:ext uri="{FF2B5EF4-FFF2-40B4-BE49-F238E27FC236}">
                  <a16:creationId xmlns:a16="http://schemas.microsoft.com/office/drawing/2014/main" id="{CFE8ADBF-C110-46C7-9DCD-90629C11E4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9225" y="1401763"/>
              <a:ext cx="9683750" cy="715962"/>
            </a:xfrm>
            <a:custGeom>
              <a:avLst/>
              <a:gdLst>
                <a:gd name="T0" fmla="*/ 15371 w 15529"/>
                <a:gd name="T1" fmla="*/ 424 h 1147"/>
                <a:gd name="T2" fmla="*/ 15054 w 15529"/>
                <a:gd name="T3" fmla="*/ 374 h 1147"/>
                <a:gd name="T4" fmla="*/ 14737 w 15529"/>
                <a:gd name="T5" fmla="*/ 323 h 1147"/>
                <a:gd name="T6" fmla="*/ 14420 w 15529"/>
                <a:gd name="T7" fmla="*/ 273 h 1147"/>
                <a:gd name="T8" fmla="*/ 14103 w 15529"/>
                <a:gd name="T9" fmla="*/ 222 h 1147"/>
                <a:gd name="T10" fmla="*/ 13786 w 15529"/>
                <a:gd name="T11" fmla="*/ 172 h 1147"/>
                <a:gd name="T12" fmla="*/ 13469 w 15529"/>
                <a:gd name="T13" fmla="*/ 121 h 1147"/>
                <a:gd name="T14" fmla="*/ 13152 w 15529"/>
                <a:gd name="T15" fmla="*/ 71 h 1147"/>
                <a:gd name="T16" fmla="*/ 12835 w 15529"/>
                <a:gd name="T17" fmla="*/ 20 h 1147"/>
                <a:gd name="T18" fmla="*/ 12524 w 15529"/>
                <a:gd name="T19" fmla="*/ 50 h 1147"/>
                <a:gd name="T20" fmla="*/ 12219 w 15529"/>
                <a:gd name="T21" fmla="*/ 150 h 1147"/>
                <a:gd name="T22" fmla="*/ 11915 w 15529"/>
                <a:gd name="T23" fmla="*/ 251 h 1147"/>
                <a:gd name="T24" fmla="*/ 11610 w 15529"/>
                <a:gd name="T25" fmla="*/ 352 h 1147"/>
                <a:gd name="T26" fmla="*/ 11305 w 15529"/>
                <a:gd name="T27" fmla="*/ 452 h 1147"/>
                <a:gd name="T28" fmla="*/ 11000 w 15529"/>
                <a:gd name="T29" fmla="*/ 553 h 1147"/>
                <a:gd name="T30" fmla="*/ 10695 w 15529"/>
                <a:gd name="T31" fmla="*/ 654 h 1147"/>
                <a:gd name="T32" fmla="*/ 10391 w 15529"/>
                <a:gd name="T33" fmla="*/ 754 h 1147"/>
                <a:gd name="T34" fmla="*/ 10085 w 15529"/>
                <a:gd name="T35" fmla="*/ 702 h 1147"/>
                <a:gd name="T36" fmla="*/ 9779 w 15529"/>
                <a:gd name="T37" fmla="*/ 604 h 1147"/>
                <a:gd name="T38" fmla="*/ 9474 w 15529"/>
                <a:gd name="T39" fmla="*/ 506 h 1147"/>
                <a:gd name="T40" fmla="*/ 9168 w 15529"/>
                <a:gd name="T41" fmla="*/ 408 h 1147"/>
                <a:gd name="T42" fmla="*/ 8862 w 15529"/>
                <a:gd name="T43" fmla="*/ 310 h 1147"/>
                <a:gd name="T44" fmla="*/ 8557 w 15529"/>
                <a:gd name="T45" fmla="*/ 212 h 1147"/>
                <a:gd name="T46" fmla="*/ 8251 w 15529"/>
                <a:gd name="T47" fmla="*/ 114 h 1147"/>
                <a:gd name="T48" fmla="*/ 7946 w 15529"/>
                <a:gd name="T49" fmla="*/ 15 h 1147"/>
                <a:gd name="T50" fmla="*/ 7628 w 15529"/>
                <a:gd name="T51" fmla="*/ 14 h 1147"/>
                <a:gd name="T52" fmla="*/ 7308 w 15529"/>
                <a:gd name="T53" fmla="*/ 35 h 1147"/>
                <a:gd name="T54" fmla="*/ 6988 w 15529"/>
                <a:gd name="T55" fmla="*/ 57 h 1147"/>
                <a:gd name="T56" fmla="*/ 6667 w 15529"/>
                <a:gd name="T57" fmla="*/ 79 h 1147"/>
                <a:gd name="T58" fmla="*/ 6347 w 15529"/>
                <a:gd name="T59" fmla="*/ 101 h 1147"/>
                <a:gd name="T60" fmla="*/ 6027 w 15529"/>
                <a:gd name="T61" fmla="*/ 122 h 1147"/>
                <a:gd name="T62" fmla="*/ 5706 w 15529"/>
                <a:gd name="T63" fmla="*/ 144 h 1147"/>
                <a:gd name="T64" fmla="*/ 5386 w 15529"/>
                <a:gd name="T65" fmla="*/ 166 h 1147"/>
                <a:gd name="T66" fmla="*/ 5075 w 15529"/>
                <a:gd name="T67" fmla="*/ 234 h 1147"/>
                <a:gd name="T68" fmla="*/ 4770 w 15529"/>
                <a:gd name="T69" fmla="*/ 335 h 1147"/>
                <a:gd name="T70" fmla="*/ 4466 w 15529"/>
                <a:gd name="T71" fmla="*/ 437 h 1147"/>
                <a:gd name="T72" fmla="*/ 4161 w 15529"/>
                <a:gd name="T73" fmla="*/ 538 h 1147"/>
                <a:gd name="T74" fmla="*/ 3857 w 15529"/>
                <a:gd name="T75" fmla="*/ 640 h 1147"/>
                <a:gd name="T76" fmla="*/ 3552 w 15529"/>
                <a:gd name="T77" fmla="*/ 741 h 1147"/>
                <a:gd name="T78" fmla="*/ 3248 w 15529"/>
                <a:gd name="T79" fmla="*/ 843 h 1147"/>
                <a:gd name="T80" fmla="*/ 2943 w 15529"/>
                <a:gd name="T81" fmla="*/ 944 h 1147"/>
                <a:gd name="T82" fmla="*/ 2639 w 15529"/>
                <a:gd name="T83" fmla="*/ 1046 h 1147"/>
                <a:gd name="T84" fmla="*/ 2334 w 15529"/>
                <a:gd name="T85" fmla="*/ 1147 h 1147"/>
                <a:gd name="T86" fmla="*/ 2041 w 15529"/>
                <a:gd name="T87" fmla="*/ 1036 h 1147"/>
                <a:gd name="T88" fmla="*/ 1750 w 15529"/>
                <a:gd name="T89" fmla="*/ 902 h 1147"/>
                <a:gd name="T90" fmla="*/ 1458 w 15529"/>
                <a:gd name="T91" fmla="*/ 768 h 1147"/>
                <a:gd name="T92" fmla="*/ 1166 w 15529"/>
                <a:gd name="T93" fmla="*/ 633 h 1147"/>
                <a:gd name="T94" fmla="*/ 875 w 15529"/>
                <a:gd name="T95" fmla="*/ 499 h 1147"/>
                <a:gd name="T96" fmla="*/ 583 w 15529"/>
                <a:gd name="T97" fmla="*/ 365 h 1147"/>
                <a:gd name="T98" fmla="*/ 292 w 15529"/>
                <a:gd name="T99" fmla="*/ 231 h 1147"/>
                <a:gd name="T100" fmla="*/ 0 w 15529"/>
                <a:gd name="T101" fmla="*/ 97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529" h="1147">
                  <a:moveTo>
                    <a:pt x="15529" y="450"/>
                  </a:moveTo>
                  <a:lnTo>
                    <a:pt x="15529" y="450"/>
                  </a:lnTo>
                  <a:lnTo>
                    <a:pt x="15371" y="424"/>
                  </a:lnTo>
                  <a:moveTo>
                    <a:pt x="15212" y="399"/>
                  </a:moveTo>
                  <a:lnTo>
                    <a:pt x="15212" y="399"/>
                  </a:lnTo>
                  <a:lnTo>
                    <a:pt x="15054" y="374"/>
                  </a:lnTo>
                  <a:moveTo>
                    <a:pt x="14895" y="349"/>
                  </a:moveTo>
                  <a:lnTo>
                    <a:pt x="14895" y="349"/>
                  </a:lnTo>
                  <a:lnTo>
                    <a:pt x="14737" y="323"/>
                  </a:lnTo>
                  <a:moveTo>
                    <a:pt x="14578" y="298"/>
                  </a:moveTo>
                  <a:lnTo>
                    <a:pt x="14578" y="298"/>
                  </a:lnTo>
                  <a:lnTo>
                    <a:pt x="14420" y="273"/>
                  </a:lnTo>
                  <a:moveTo>
                    <a:pt x="14261" y="247"/>
                  </a:moveTo>
                  <a:lnTo>
                    <a:pt x="14261" y="247"/>
                  </a:lnTo>
                  <a:lnTo>
                    <a:pt x="14103" y="222"/>
                  </a:lnTo>
                  <a:moveTo>
                    <a:pt x="13944" y="197"/>
                  </a:moveTo>
                  <a:lnTo>
                    <a:pt x="13944" y="197"/>
                  </a:lnTo>
                  <a:lnTo>
                    <a:pt x="13786" y="172"/>
                  </a:lnTo>
                  <a:moveTo>
                    <a:pt x="13627" y="146"/>
                  </a:moveTo>
                  <a:lnTo>
                    <a:pt x="13627" y="146"/>
                  </a:lnTo>
                  <a:lnTo>
                    <a:pt x="13469" y="121"/>
                  </a:lnTo>
                  <a:moveTo>
                    <a:pt x="13310" y="96"/>
                  </a:moveTo>
                  <a:lnTo>
                    <a:pt x="13310" y="96"/>
                  </a:lnTo>
                  <a:lnTo>
                    <a:pt x="13152" y="71"/>
                  </a:lnTo>
                  <a:moveTo>
                    <a:pt x="12993" y="45"/>
                  </a:moveTo>
                  <a:lnTo>
                    <a:pt x="12993" y="45"/>
                  </a:lnTo>
                  <a:lnTo>
                    <a:pt x="12835" y="20"/>
                  </a:lnTo>
                  <a:moveTo>
                    <a:pt x="12677" y="0"/>
                  </a:moveTo>
                  <a:lnTo>
                    <a:pt x="12677" y="0"/>
                  </a:lnTo>
                  <a:lnTo>
                    <a:pt x="12524" y="50"/>
                  </a:lnTo>
                  <a:moveTo>
                    <a:pt x="12372" y="100"/>
                  </a:moveTo>
                  <a:lnTo>
                    <a:pt x="12372" y="100"/>
                  </a:lnTo>
                  <a:lnTo>
                    <a:pt x="12219" y="150"/>
                  </a:lnTo>
                  <a:moveTo>
                    <a:pt x="12067" y="201"/>
                  </a:moveTo>
                  <a:lnTo>
                    <a:pt x="12067" y="201"/>
                  </a:lnTo>
                  <a:lnTo>
                    <a:pt x="11915" y="251"/>
                  </a:lnTo>
                  <a:moveTo>
                    <a:pt x="11762" y="301"/>
                  </a:moveTo>
                  <a:lnTo>
                    <a:pt x="11762" y="301"/>
                  </a:lnTo>
                  <a:lnTo>
                    <a:pt x="11610" y="352"/>
                  </a:lnTo>
                  <a:moveTo>
                    <a:pt x="11457" y="402"/>
                  </a:moveTo>
                  <a:lnTo>
                    <a:pt x="11457" y="402"/>
                  </a:lnTo>
                  <a:lnTo>
                    <a:pt x="11305" y="452"/>
                  </a:lnTo>
                  <a:moveTo>
                    <a:pt x="11153" y="503"/>
                  </a:moveTo>
                  <a:lnTo>
                    <a:pt x="11153" y="503"/>
                  </a:lnTo>
                  <a:lnTo>
                    <a:pt x="11000" y="553"/>
                  </a:lnTo>
                  <a:moveTo>
                    <a:pt x="10848" y="603"/>
                  </a:moveTo>
                  <a:lnTo>
                    <a:pt x="10848" y="603"/>
                  </a:lnTo>
                  <a:lnTo>
                    <a:pt x="10695" y="654"/>
                  </a:lnTo>
                  <a:moveTo>
                    <a:pt x="10543" y="704"/>
                  </a:moveTo>
                  <a:lnTo>
                    <a:pt x="10543" y="704"/>
                  </a:lnTo>
                  <a:lnTo>
                    <a:pt x="10391" y="754"/>
                  </a:lnTo>
                  <a:moveTo>
                    <a:pt x="10238" y="751"/>
                  </a:moveTo>
                  <a:lnTo>
                    <a:pt x="10238" y="751"/>
                  </a:lnTo>
                  <a:lnTo>
                    <a:pt x="10085" y="702"/>
                  </a:lnTo>
                  <a:moveTo>
                    <a:pt x="9932" y="653"/>
                  </a:moveTo>
                  <a:lnTo>
                    <a:pt x="9932" y="653"/>
                  </a:lnTo>
                  <a:lnTo>
                    <a:pt x="9779" y="604"/>
                  </a:lnTo>
                  <a:moveTo>
                    <a:pt x="9627" y="555"/>
                  </a:moveTo>
                  <a:lnTo>
                    <a:pt x="9627" y="555"/>
                  </a:lnTo>
                  <a:lnTo>
                    <a:pt x="9474" y="506"/>
                  </a:lnTo>
                  <a:moveTo>
                    <a:pt x="9321" y="457"/>
                  </a:moveTo>
                  <a:lnTo>
                    <a:pt x="9321" y="457"/>
                  </a:lnTo>
                  <a:lnTo>
                    <a:pt x="9168" y="408"/>
                  </a:lnTo>
                  <a:moveTo>
                    <a:pt x="9015" y="359"/>
                  </a:moveTo>
                  <a:lnTo>
                    <a:pt x="9015" y="359"/>
                  </a:lnTo>
                  <a:lnTo>
                    <a:pt x="8862" y="310"/>
                  </a:lnTo>
                  <a:moveTo>
                    <a:pt x="8710" y="261"/>
                  </a:moveTo>
                  <a:lnTo>
                    <a:pt x="8710" y="261"/>
                  </a:lnTo>
                  <a:lnTo>
                    <a:pt x="8557" y="212"/>
                  </a:lnTo>
                  <a:moveTo>
                    <a:pt x="8404" y="163"/>
                  </a:moveTo>
                  <a:lnTo>
                    <a:pt x="8404" y="163"/>
                  </a:lnTo>
                  <a:lnTo>
                    <a:pt x="8251" y="114"/>
                  </a:lnTo>
                  <a:moveTo>
                    <a:pt x="8098" y="64"/>
                  </a:moveTo>
                  <a:lnTo>
                    <a:pt x="8098" y="64"/>
                  </a:lnTo>
                  <a:lnTo>
                    <a:pt x="7946" y="15"/>
                  </a:lnTo>
                  <a:moveTo>
                    <a:pt x="7788" y="3"/>
                  </a:moveTo>
                  <a:lnTo>
                    <a:pt x="7788" y="3"/>
                  </a:lnTo>
                  <a:lnTo>
                    <a:pt x="7628" y="14"/>
                  </a:lnTo>
                  <a:moveTo>
                    <a:pt x="7468" y="25"/>
                  </a:moveTo>
                  <a:lnTo>
                    <a:pt x="7468" y="25"/>
                  </a:lnTo>
                  <a:lnTo>
                    <a:pt x="7308" y="35"/>
                  </a:lnTo>
                  <a:moveTo>
                    <a:pt x="7148" y="46"/>
                  </a:moveTo>
                  <a:lnTo>
                    <a:pt x="7148" y="46"/>
                  </a:lnTo>
                  <a:lnTo>
                    <a:pt x="6988" y="57"/>
                  </a:lnTo>
                  <a:moveTo>
                    <a:pt x="6827" y="68"/>
                  </a:moveTo>
                  <a:lnTo>
                    <a:pt x="6827" y="68"/>
                  </a:lnTo>
                  <a:lnTo>
                    <a:pt x="6667" y="79"/>
                  </a:lnTo>
                  <a:moveTo>
                    <a:pt x="6507" y="90"/>
                  </a:moveTo>
                  <a:lnTo>
                    <a:pt x="6507" y="90"/>
                  </a:lnTo>
                  <a:lnTo>
                    <a:pt x="6347" y="101"/>
                  </a:lnTo>
                  <a:moveTo>
                    <a:pt x="6187" y="111"/>
                  </a:moveTo>
                  <a:lnTo>
                    <a:pt x="6187" y="111"/>
                  </a:lnTo>
                  <a:lnTo>
                    <a:pt x="6027" y="122"/>
                  </a:lnTo>
                  <a:moveTo>
                    <a:pt x="5867" y="133"/>
                  </a:moveTo>
                  <a:lnTo>
                    <a:pt x="5867" y="133"/>
                  </a:lnTo>
                  <a:lnTo>
                    <a:pt x="5706" y="144"/>
                  </a:lnTo>
                  <a:moveTo>
                    <a:pt x="5546" y="155"/>
                  </a:moveTo>
                  <a:lnTo>
                    <a:pt x="5546" y="155"/>
                  </a:lnTo>
                  <a:lnTo>
                    <a:pt x="5386" y="166"/>
                  </a:lnTo>
                  <a:moveTo>
                    <a:pt x="5227" y="183"/>
                  </a:moveTo>
                  <a:lnTo>
                    <a:pt x="5227" y="183"/>
                  </a:lnTo>
                  <a:lnTo>
                    <a:pt x="5075" y="234"/>
                  </a:lnTo>
                  <a:moveTo>
                    <a:pt x="4923" y="285"/>
                  </a:moveTo>
                  <a:lnTo>
                    <a:pt x="4923" y="285"/>
                  </a:lnTo>
                  <a:lnTo>
                    <a:pt x="4770" y="335"/>
                  </a:lnTo>
                  <a:moveTo>
                    <a:pt x="4618" y="386"/>
                  </a:moveTo>
                  <a:lnTo>
                    <a:pt x="4618" y="386"/>
                  </a:lnTo>
                  <a:lnTo>
                    <a:pt x="4466" y="437"/>
                  </a:lnTo>
                  <a:moveTo>
                    <a:pt x="4314" y="488"/>
                  </a:moveTo>
                  <a:lnTo>
                    <a:pt x="4314" y="488"/>
                  </a:lnTo>
                  <a:lnTo>
                    <a:pt x="4161" y="538"/>
                  </a:lnTo>
                  <a:moveTo>
                    <a:pt x="4009" y="589"/>
                  </a:moveTo>
                  <a:lnTo>
                    <a:pt x="4009" y="589"/>
                  </a:lnTo>
                  <a:lnTo>
                    <a:pt x="3857" y="640"/>
                  </a:lnTo>
                  <a:moveTo>
                    <a:pt x="3705" y="691"/>
                  </a:moveTo>
                  <a:lnTo>
                    <a:pt x="3705" y="691"/>
                  </a:lnTo>
                  <a:lnTo>
                    <a:pt x="3552" y="741"/>
                  </a:lnTo>
                  <a:moveTo>
                    <a:pt x="3400" y="792"/>
                  </a:moveTo>
                  <a:lnTo>
                    <a:pt x="3400" y="792"/>
                  </a:lnTo>
                  <a:lnTo>
                    <a:pt x="3248" y="843"/>
                  </a:lnTo>
                  <a:moveTo>
                    <a:pt x="3096" y="894"/>
                  </a:moveTo>
                  <a:lnTo>
                    <a:pt x="3096" y="894"/>
                  </a:lnTo>
                  <a:lnTo>
                    <a:pt x="2943" y="944"/>
                  </a:lnTo>
                  <a:moveTo>
                    <a:pt x="2791" y="995"/>
                  </a:moveTo>
                  <a:lnTo>
                    <a:pt x="2791" y="995"/>
                  </a:lnTo>
                  <a:lnTo>
                    <a:pt x="2639" y="1046"/>
                  </a:lnTo>
                  <a:moveTo>
                    <a:pt x="2486" y="1097"/>
                  </a:moveTo>
                  <a:lnTo>
                    <a:pt x="2486" y="1097"/>
                  </a:lnTo>
                  <a:lnTo>
                    <a:pt x="2334" y="1147"/>
                  </a:lnTo>
                  <a:moveTo>
                    <a:pt x="2187" y="1103"/>
                  </a:moveTo>
                  <a:lnTo>
                    <a:pt x="2187" y="1103"/>
                  </a:lnTo>
                  <a:lnTo>
                    <a:pt x="2041" y="1036"/>
                  </a:lnTo>
                  <a:moveTo>
                    <a:pt x="1895" y="969"/>
                  </a:moveTo>
                  <a:lnTo>
                    <a:pt x="1895" y="969"/>
                  </a:lnTo>
                  <a:lnTo>
                    <a:pt x="1750" y="902"/>
                  </a:lnTo>
                  <a:moveTo>
                    <a:pt x="1604" y="835"/>
                  </a:moveTo>
                  <a:lnTo>
                    <a:pt x="1604" y="835"/>
                  </a:lnTo>
                  <a:lnTo>
                    <a:pt x="1458" y="768"/>
                  </a:lnTo>
                  <a:moveTo>
                    <a:pt x="1312" y="701"/>
                  </a:moveTo>
                  <a:lnTo>
                    <a:pt x="1312" y="701"/>
                  </a:lnTo>
                  <a:lnTo>
                    <a:pt x="1166" y="633"/>
                  </a:lnTo>
                  <a:moveTo>
                    <a:pt x="1021" y="566"/>
                  </a:moveTo>
                  <a:lnTo>
                    <a:pt x="1021" y="566"/>
                  </a:lnTo>
                  <a:lnTo>
                    <a:pt x="875" y="499"/>
                  </a:lnTo>
                  <a:moveTo>
                    <a:pt x="729" y="432"/>
                  </a:moveTo>
                  <a:lnTo>
                    <a:pt x="729" y="432"/>
                  </a:lnTo>
                  <a:lnTo>
                    <a:pt x="583" y="365"/>
                  </a:lnTo>
                  <a:moveTo>
                    <a:pt x="437" y="298"/>
                  </a:moveTo>
                  <a:lnTo>
                    <a:pt x="437" y="298"/>
                  </a:lnTo>
                  <a:lnTo>
                    <a:pt x="292" y="231"/>
                  </a:lnTo>
                  <a:moveTo>
                    <a:pt x="146" y="164"/>
                  </a:moveTo>
                  <a:lnTo>
                    <a:pt x="146" y="164"/>
                  </a:lnTo>
                  <a:lnTo>
                    <a:pt x="0" y="9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5" name="Freeform 232">
              <a:extLst>
                <a:ext uri="{FF2B5EF4-FFF2-40B4-BE49-F238E27FC236}">
                  <a16:creationId xmlns:a16="http://schemas.microsoft.com/office/drawing/2014/main" id="{F620318F-150C-49CC-89EB-C04897E50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700" y="1400176"/>
              <a:ext cx="31750" cy="38100"/>
            </a:xfrm>
            <a:custGeom>
              <a:avLst/>
              <a:gdLst>
                <a:gd name="T0" fmla="*/ 0 w 50"/>
                <a:gd name="T1" fmla="*/ 0 h 62"/>
                <a:gd name="T2" fmla="*/ 0 w 50"/>
                <a:gd name="T3" fmla="*/ 0 h 62"/>
                <a:gd name="T4" fmla="*/ 50 w 50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62">
                  <a:moveTo>
                    <a:pt x="0" y="0"/>
                  </a:moveTo>
                  <a:lnTo>
                    <a:pt x="0" y="0"/>
                  </a:lnTo>
                  <a:lnTo>
                    <a:pt x="50" y="6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233">
              <a:extLst>
                <a:ext uri="{FF2B5EF4-FFF2-40B4-BE49-F238E27FC236}">
                  <a16:creationId xmlns:a16="http://schemas.microsoft.com/office/drawing/2014/main" id="{F4B41295-1FAB-4E0C-A80C-A07E73C8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6363" y="1517650"/>
              <a:ext cx="1454150" cy="1812925"/>
            </a:xfrm>
            <a:custGeom>
              <a:avLst/>
              <a:gdLst>
                <a:gd name="T0" fmla="*/ 0 w 2332"/>
                <a:gd name="T1" fmla="*/ 0 h 2904"/>
                <a:gd name="T2" fmla="*/ 0 w 2332"/>
                <a:gd name="T3" fmla="*/ 0 h 2904"/>
                <a:gd name="T4" fmla="*/ 102 w 2332"/>
                <a:gd name="T5" fmla="*/ 126 h 2904"/>
                <a:gd name="T6" fmla="*/ 203 w 2332"/>
                <a:gd name="T7" fmla="*/ 253 h 2904"/>
                <a:gd name="T8" fmla="*/ 203 w 2332"/>
                <a:gd name="T9" fmla="*/ 253 h 2904"/>
                <a:gd name="T10" fmla="*/ 304 w 2332"/>
                <a:gd name="T11" fmla="*/ 379 h 2904"/>
                <a:gd name="T12" fmla="*/ 406 w 2332"/>
                <a:gd name="T13" fmla="*/ 505 h 2904"/>
                <a:gd name="T14" fmla="*/ 406 w 2332"/>
                <a:gd name="T15" fmla="*/ 505 h 2904"/>
                <a:gd name="T16" fmla="*/ 507 w 2332"/>
                <a:gd name="T17" fmla="*/ 631 h 2904"/>
                <a:gd name="T18" fmla="*/ 609 w 2332"/>
                <a:gd name="T19" fmla="*/ 758 h 2904"/>
                <a:gd name="T20" fmla="*/ 609 w 2332"/>
                <a:gd name="T21" fmla="*/ 758 h 2904"/>
                <a:gd name="T22" fmla="*/ 710 w 2332"/>
                <a:gd name="T23" fmla="*/ 884 h 2904"/>
                <a:gd name="T24" fmla="*/ 811 w 2332"/>
                <a:gd name="T25" fmla="*/ 1010 h 2904"/>
                <a:gd name="T26" fmla="*/ 811 w 2332"/>
                <a:gd name="T27" fmla="*/ 1010 h 2904"/>
                <a:gd name="T28" fmla="*/ 913 w 2332"/>
                <a:gd name="T29" fmla="*/ 1137 h 2904"/>
                <a:gd name="T30" fmla="*/ 1014 w 2332"/>
                <a:gd name="T31" fmla="*/ 1263 h 2904"/>
                <a:gd name="T32" fmla="*/ 1014 w 2332"/>
                <a:gd name="T33" fmla="*/ 1263 h 2904"/>
                <a:gd name="T34" fmla="*/ 1115 w 2332"/>
                <a:gd name="T35" fmla="*/ 1389 h 2904"/>
                <a:gd name="T36" fmla="*/ 1217 w 2332"/>
                <a:gd name="T37" fmla="*/ 1515 h 2904"/>
                <a:gd name="T38" fmla="*/ 1217 w 2332"/>
                <a:gd name="T39" fmla="*/ 1515 h 2904"/>
                <a:gd name="T40" fmla="*/ 1318 w 2332"/>
                <a:gd name="T41" fmla="*/ 1642 h 2904"/>
                <a:gd name="T42" fmla="*/ 1419 w 2332"/>
                <a:gd name="T43" fmla="*/ 1768 h 2904"/>
                <a:gd name="T44" fmla="*/ 1419 w 2332"/>
                <a:gd name="T45" fmla="*/ 1768 h 2904"/>
                <a:gd name="T46" fmla="*/ 1521 w 2332"/>
                <a:gd name="T47" fmla="*/ 1894 h 2904"/>
                <a:gd name="T48" fmla="*/ 1622 w 2332"/>
                <a:gd name="T49" fmla="*/ 2020 h 2904"/>
                <a:gd name="T50" fmla="*/ 1622 w 2332"/>
                <a:gd name="T51" fmla="*/ 2020 h 2904"/>
                <a:gd name="T52" fmla="*/ 1724 w 2332"/>
                <a:gd name="T53" fmla="*/ 2147 h 2904"/>
                <a:gd name="T54" fmla="*/ 1825 w 2332"/>
                <a:gd name="T55" fmla="*/ 2273 h 2904"/>
                <a:gd name="T56" fmla="*/ 1825 w 2332"/>
                <a:gd name="T57" fmla="*/ 2273 h 2904"/>
                <a:gd name="T58" fmla="*/ 1926 w 2332"/>
                <a:gd name="T59" fmla="*/ 2399 h 2904"/>
                <a:gd name="T60" fmla="*/ 2028 w 2332"/>
                <a:gd name="T61" fmla="*/ 2526 h 2904"/>
                <a:gd name="T62" fmla="*/ 2028 w 2332"/>
                <a:gd name="T63" fmla="*/ 2526 h 2904"/>
                <a:gd name="T64" fmla="*/ 2129 w 2332"/>
                <a:gd name="T65" fmla="*/ 2652 h 2904"/>
                <a:gd name="T66" fmla="*/ 2230 w 2332"/>
                <a:gd name="T67" fmla="*/ 2778 h 2904"/>
                <a:gd name="T68" fmla="*/ 2230 w 2332"/>
                <a:gd name="T69" fmla="*/ 2778 h 2904"/>
                <a:gd name="T70" fmla="*/ 2332 w 2332"/>
                <a:gd name="T71" fmla="*/ 2904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32" h="2904">
                  <a:moveTo>
                    <a:pt x="0" y="0"/>
                  </a:moveTo>
                  <a:lnTo>
                    <a:pt x="0" y="0"/>
                  </a:lnTo>
                  <a:lnTo>
                    <a:pt x="102" y="126"/>
                  </a:lnTo>
                  <a:moveTo>
                    <a:pt x="203" y="253"/>
                  </a:moveTo>
                  <a:lnTo>
                    <a:pt x="203" y="253"/>
                  </a:lnTo>
                  <a:lnTo>
                    <a:pt x="304" y="379"/>
                  </a:lnTo>
                  <a:moveTo>
                    <a:pt x="406" y="505"/>
                  </a:moveTo>
                  <a:lnTo>
                    <a:pt x="406" y="505"/>
                  </a:lnTo>
                  <a:lnTo>
                    <a:pt x="507" y="631"/>
                  </a:lnTo>
                  <a:moveTo>
                    <a:pt x="609" y="758"/>
                  </a:moveTo>
                  <a:lnTo>
                    <a:pt x="609" y="758"/>
                  </a:lnTo>
                  <a:lnTo>
                    <a:pt x="710" y="884"/>
                  </a:lnTo>
                  <a:moveTo>
                    <a:pt x="811" y="1010"/>
                  </a:moveTo>
                  <a:lnTo>
                    <a:pt x="811" y="1010"/>
                  </a:lnTo>
                  <a:lnTo>
                    <a:pt x="913" y="1137"/>
                  </a:lnTo>
                  <a:moveTo>
                    <a:pt x="1014" y="1263"/>
                  </a:moveTo>
                  <a:lnTo>
                    <a:pt x="1014" y="1263"/>
                  </a:lnTo>
                  <a:lnTo>
                    <a:pt x="1115" y="1389"/>
                  </a:lnTo>
                  <a:moveTo>
                    <a:pt x="1217" y="1515"/>
                  </a:moveTo>
                  <a:lnTo>
                    <a:pt x="1217" y="1515"/>
                  </a:lnTo>
                  <a:lnTo>
                    <a:pt x="1318" y="1642"/>
                  </a:lnTo>
                  <a:moveTo>
                    <a:pt x="1419" y="1768"/>
                  </a:moveTo>
                  <a:lnTo>
                    <a:pt x="1419" y="1768"/>
                  </a:lnTo>
                  <a:lnTo>
                    <a:pt x="1521" y="1894"/>
                  </a:lnTo>
                  <a:moveTo>
                    <a:pt x="1622" y="2020"/>
                  </a:moveTo>
                  <a:lnTo>
                    <a:pt x="1622" y="2020"/>
                  </a:lnTo>
                  <a:lnTo>
                    <a:pt x="1724" y="2147"/>
                  </a:lnTo>
                  <a:moveTo>
                    <a:pt x="1825" y="2273"/>
                  </a:moveTo>
                  <a:lnTo>
                    <a:pt x="1825" y="2273"/>
                  </a:lnTo>
                  <a:lnTo>
                    <a:pt x="1926" y="2399"/>
                  </a:lnTo>
                  <a:moveTo>
                    <a:pt x="2028" y="2526"/>
                  </a:moveTo>
                  <a:lnTo>
                    <a:pt x="2028" y="2526"/>
                  </a:lnTo>
                  <a:lnTo>
                    <a:pt x="2129" y="2652"/>
                  </a:lnTo>
                  <a:moveTo>
                    <a:pt x="2230" y="2778"/>
                  </a:moveTo>
                  <a:lnTo>
                    <a:pt x="2230" y="2778"/>
                  </a:lnTo>
                  <a:lnTo>
                    <a:pt x="2332" y="290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234">
              <a:extLst>
                <a:ext uri="{FF2B5EF4-FFF2-40B4-BE49-F238E27FC236}">
                  <a16:creationId xmlns:a16="http://schemas.microsoft.com/office/drawing/2014/main" id="{F338E953-2F87-4280-81C2-07117AB8D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3408363"/>
              <a:ext cx="77788" cy="39687"/>
            </a:xfrm>
            <a:custGeom>
              <a:avLst/>
              <a:gdLst>
                <a:gd name="T0" fmla="*/ 0 w 125"/>
                <a:gd name="T1" fmla="*/ 0 h 62"/>
                <a:gd name="T2" fmla="*/ 0 w 125"/>
                <a:gd name="T3" fmla="*/ 0 h 62"/>
                <a:gd name="T4" fmla="*/ 50 w 125"/>
                <a:gd name="T5" fmla="*/ 62 h 62"/>
                <a:gd name="T6" fmla="*/ 125 w 125"/>
                <a:gd name="T7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62">
                  <a:moveTo>
                    <a:pt x="0" y="0"/>
                  </a:moveTo>
                  <a:lnTo>
                    <a:pt x="0" y="0"/>
                  </a:lnTo>
                  <a:lnTo>
                    <a:pt x="50" y="62"/>
                  </a:lnTo>
                  <a:lnTo>
                    <a:pt x="125" y="3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235">
              <a:extLst>
                <a:ext uri="{FF2B5EF4-FFF2-40B4-BE49-F238E27FC236}">
                  <a16:creationId xmlns:a16="http://schemas.microsoft.com/office/drawing/2014/main" id="{F8D7D1A6-EE9D-4E3F-8BD9-FD93AA116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1644650"/>
              <a:ext cx="1560513" cy="1751012"/>
            </a:xfrm>
            <a:custGeom>
              <a:avLst/>
              <a:gdLst>
                <a:gd name="T0" fmla="*/ 0 w 2501"/>
                <a:gd name="T1" fmla="*/ 2805 h 2805"/>
                <a:gd name="T2" fmla="*/ 0 w 2501"/>
                <a:gd name="T3" fmla="*/ 2805 h 2805"/>
                <a:gd name="T4" fmla="*/ 150 w 2501"/>
                <a:gd name="T5" fmla="*/ 2748 h 2805"/>
                <a:gd name="T6" fmla="*/ 299 w 2501"/>
                <a:gd name="T7" fmla="*/ 2692 h 2805"/>
                <a:gd name="T8" fmla="*/ 299 w 2501"/>
                <a:gd name="T9" fmla="*/ 2692 h 2805"/>
                <a:gd name="T10" fmla="*/ 449 w 2501"/>
                <a:gd name="T11" fmla="*/ 2635 h 2805"/>
                <a:gd name="T12" fmla="*/ 599 w 2501"/>
                <a:gd name="T13" fmla="*/ 2579 h 2805"/>
                <a:gd name="T14" fmla="*/ 599 w 2501"/>
                <a:gd name="T15" fmla="*/ 2579 h 2805"/>
                <a:gd name="T16" fmla="*/ 749 w 2501"/>
                <a:gd name="T17" fmla="*/ 2522 h 2805"/>
                <a:gd name="T18" fmla="*/ 899 w 2501"/>
                <a:gd name="T19" fmla="*/ 2466 h 2805"/>
                <a:gd name="T20" fmla="*/ 899 w 2501"/>
                <a:gd name="T21" fmla="*/ 2466 h 2805"/>
                <a:gd name="T22" fmla="*/ 1048 w 2501"/>
                <a:gd name="T23" fmla="*/ 2409 h 2805"/>
                <a:gd name="T24" fmla="*/ 1198 w 2501"/>
                <a:gd name="T25" fmla="*/ 2353 h 2805"/>
                <a:gd name="T26" fmla="*/ 1198 w 2501"/>
                <a:gd name="T27" fmla="*/ 2353 h 2805"/>
                <a:gd name="T28" fmla="*/ 1316 w 2501"/>
                <a:gd name="T29" fmla="*/ 2309 h 2805"/>
                <a:gd name="T30" fmla="*/ 1331 w 2501"/>
                <a:gd name="T31" fmla="*/ 2278 h 2805"/>
                <a:gd name="T32" fmla="*/ 1405 w 2501"/>
                <a:gd name="T33" fmla="*/ 2136 h 2805"/>
                <a:gd name="T34" fmla="*/ 1405 w 2501"/>
                <a:gd name="T35" fmla="*/ 2136 h 2805"/>
                <a:gd name="T36" fmla="*/ 1478 w 2501"/>
                <a:gd name="T37" fmla="*/ 1993 h 2805"/>
                <a:gd name="T38" fmla="*/ 1551 w 2501"/>
                <a:gd name="T39" fmla="*/ 1851 h 2805"/>
                <a:gd name="T40" fmla="*/ 1551 w 2501"/>
                <a:gd name="T41" fmla="*/ 1851 h 2805"/>
                <a:gd name="T42" fmla="*/ 1624 w 2501"/>
                <a:gd name="T43" fmla="*/ 1708 h 2805"/>
                <a:gd name="T44" fmla="*/ 1697 w 2501"/>
                <a:gd name="T45" fmla="*/ 1566 h 2805"/>
                <a:gd name="T46" fmla="*/ 1697 w 2501"/>
                <a:gd name="T47" fmla="*/ 1566 h 2805"/>
                <a:gd name="T48" fmla="*/ 1770 w 2501"/>
                <a:gd name="T49" fmla="*/ 1424 h 2805"/>
                <a:gd name="T50" fmla="*/ 1843 w 2501"/>
                <a:gd name="T51" fmla="*/ 1281 h 2805"/>
                <a:gd name="T52" fmla="*/ 1843 w 2501"/>
                <a:gd name="T53" fmla="*/ 1281 h 2805"/>
                <a:gd name="T54" fmla="*/ 1916 w 2501"/>
                <a:gd name="T55" fmla="*/ 1139 h 2805"/>
                <a:gd name="T56" fmla="*/ 1989 w 2501"/>
                <a:gd name="T57" fmla="*/ 996 h 2805"/>
                <a:gd name="T58" fmla="*/ 1989 w 2501"/>
                <a:gd name="T59" fmla="*/ 996 h 2805"/>
                <a:gd name="T60" fmla="*/ 2062 w 2501"/>
                <a:gd name="T61" fmla="*/ 854 h 2805"/>
                <a:gd name="T62" fmla="*/ 2135 w 2501"/>
                <a:gd name="T63" fmla="*/ 712 h 2805"/>
                <a:gd name="T64" fmla="*/ 2135 w 2501"/>
                <a:gd name="T65" fmla="*/ 712 h 2805"/>
                <a:gd name="T66" fmla="*/ 2209 w 2501"/>
                <a:gd name="T67" fmla="*/ 569 h 2805"/>
                <a:gd name="T68" fmla="*/ 2282 w 2501"/>
                <a:gd name="T69" fmla="*/ 427 h 2805"/>
                <a:gd name="T70" fmla="*/ 2282 w 2501"/>
                <a:gd name="T71" fmla="*/ 427 h 2805"/>
                <a:gd name="T72" fmla="*/ 2355 w 2501"/>
                <a:gd name="T73" fmla="*/ 284 h 2805"/>
                <a:gd name="T74" fmla="*/ 2428 w 2501"/>
                <a:gd name="T75" fmla="*/ 142 h 2805"/>
                <a:gd name="T76" fmla="*/ 2428 w 2501"/>
                <a:gd name="T77" fmla="*/ 142 h 2805"/>
                <a:gd name="T78" fmla="*/ 2501 w 2501"/>
                <a:gd name="T79" fmla="*/ 0 h 2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1" h="2805">
                  <a:moveTo>
                    <a:pt x="0" y="2805"/>
                  </a:moveTo>
                  <a:lnTo>
                    <a:pt x="0" y="2805"/>
                  </a:lnTo>
                  <a:lnTo>
                    <a:pt x="150" y="2748"/>
                  </a:lnTo>
                  <a:moveTo>
                    <a:pt x="299" y="2692"/>
                  </a:moveTo>
                  <a:lnTo>
                    <a:pt x="299" y="2692"/>
                  </a:lnTo>
                  <a:lnTo>
                    <a:pt x="449" y="2635"/>
                  </a:lnTo>
                  <a:moveTo>
                    <a:pt x="599" y="2579"/>
                  </a:moveTo>
                  <a:lnTo>
                    <a:pt x="599" y="2579"/>
                  </a:lnTo>
                  <a:lnTo>
                    <a:pt x="749" y="2522"/>
                  </a:lnTo>
                  <a:moveTo>
                    <a:pt x="899" y="2466"/>
                  </a:moveTo>
                  <a:lnTo>
                    <a:pt x="899" y="2466"/>
                  </a:lnTo>
                  <a:lnTo>
                    <a:pt x="1048" y="2409"/>
                  </a:lnTo>
                  <a:moveTo>
                    <a:pt x="1198" y="2353"/>
                  </a:moveTo>
                  <a:lnTo>
                    <a:pt x="1198" y="2353"/>
                  </a:lnTo>
                  <a:lnTo>
                    <a:pt x="1316" y="2309"/>
                  </a:lnTo>
                  <a:lnTo>
                    <a:pt x="1331" y="2278"/>
                  </a:lnTo>
                  <a:moveTo>
                    <a:pt x="1405" y="2136"/>
                  </a:moveTo>
                  <a:lnTo>
                    <a:pt x="1405" y="2136"/>
                  </a:lnTo>
                  <a:lnTo>
                    <a:pt x="1478" y="1993"/>
                  </a:lnTo>
                  <a:moveTo>
                    <a:pt x="1551" y="1851"/>
                  </a:moveTo>
                  <a:lnTo>
                    <a:pt x="1551" y="1851"/>
                  </a:lnTo>
                  <a:lnTo>
                    <a:pt x="1624" y="1708"/>
                  </a:lnTo>
                  <a:moveTo>
                    <a:pt x="1697" y="1566"/>
                  </a:moveTo>
                  <a:lnTo>
                    <a:pt x="1697" y="1566"/>
                  </a:lnTo>
                  <a:lnTo>
                    <a:pt x="1770" y="1424"/>
                  </a:lnTo>
                  <a:moveTo>
                    <a:pt x="1843" y="1281"/>
                  </a:moveTo>
                  <a:lnTo>
                    <a:pt x="1843" y="1281"/>
                  </a:lnTo>
                  <a:lnTo>
                    <a:pt x="1916" y="1139"/>
                  </a:lnTo>
                  <a:moveTo>
                    <a:pt x="1989" y="996"/>
                  </a:moveTo>
                  <a:lnTo>
                    <a:pt x="1989" y="996"/>
                  </a:lnTo>
                  <a:lnTo>
                    <a:pt x="2062" y="854"/>
                  </a:lnTo>
                  <a:moveTo>
                    <a:pt x="2135" y="712"/>
                  </a:moveTo>
                  <a:lnTo>
                    <a:pt x="2135" y="712"/>
                  </a:lnTo>
                  <a:lnTo>
                    <a:pt x="2209" y="569"/>
                  </a:lnTo>
                  <a:moveTo>
                    <a:pt x="2282" y="427"/>
                  </a:moveTo>
                  <a:lnTo>
                    <a:pt x="2282" y="427"/>
                  </a:lnTo>
                  <a:lnTo>
                    <a:pt x="2355" y="284"/>
                  </a:lnTo>
                  <a:moveTo>
                    <a:pt x="2428" y="142"/>
                  </a:moveTo>
                  <a:lnTo>
                    <a:pt x="2428" y="142"/>
                  </a:lnTo>
                  <a:lnTo>
                    <a:pt x="2501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236">
              <a:extLst>
                <a:ext uri="{FF2B5EF4-FFF2-40B4-BE49-F238E27FC236}">
                  <a16:creationId xmlns:a16="http://schemas.microsoft.com/office/drawing/2014/main" id="{9A89752A-2E0E-468D-98F1-3881DAD9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425" y="1511300"/>
              <a:ext cx="60325" cy="44450"/>
            </a:xfrm>
            <a:custGeom>
              <a:avLst/>
              <a:gdLst>
                <a:gd name="T0" fmla="*/ 0 w 96"/>
                <a:gd name="T1" fmla="*/ 71 h 71"/>
                <a:gd name="T2" fmla="*/ 0 w 96"/>
                <a:gd name="T3" fmla="*/ 71 h 71"/>
                <a:gd name="T4" fmla="*/ 37 w 96"/>
                <a:gd name="T5" fmla="*/ 0 h 71"/>
                <a:gd name="T6" fmla="*/ 96 w 96"/>
                <a:gd name="T7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71">
                  <a:moveTo>
                    <a:pt x="0" y="71"/>
                  </a:moveTo>
                  <a:lnTo>
                    <a:pt x="0" y="71"/>
                  </a:lnTo>
                  <a:lnTo>
                    <a:pt x="37" y="0"/>
                  </a:lnTo>
                  <a:lnTo>
                    <a:pt x="96" y="5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237">
              <a:extLst>
                <a:ext uri="{FF2B5EF4-FFF2-40B4-BE49-F238E27FC236}">
                  <a16:creationId xmlns:a16="http://schemas.microsoft.com/office/drawing/2014/main" id="{EFA218AD-03A4-4CAF-B024-E4F1A5D12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3775" y="1612900"/>
              <a:ext cx="3176588" cy="2916237"/>
            </a:xfrm>
            <a:custGeom>
              <a:avLst/>
              <a:gdLst>
                <a:gd name="T0" fmla="*/ 0 w 5093"/>
                <a:gd name="T1" fmla="*/ 0 h 4672"/>
                <a:gd name="T2" fmla="*/ 237 w 5093"/>
                <a:gd name="T3" fmla="*/ 217 h 4672"/>
                <a:gd name="T4" fmla="*/ 355 w 5093"/>
                <a:gd name="T5" fmla="*/ 326 h 4672"/>
                <a:gd name="T6" fmla="*/ 474 w 5093"/>
                <a:gd name="T7" fmla="*/ 434 h 4672"/>
                <a:gd name="T8" fmla="*/ 711 w 5093"/>
                <a:gd name="T9" fmla="*/ 652 h 4672"/>
                <a:gd name="T10" fmla="*/ 829 w 5093"/>
                <a:gd name="T11" fmla="*/ 760 h 4672"/>
                <a:gd name="T12" fmla="*/ 947 w 5093"/>
                <a:gd name="T13" fmla="*/ 869 h 4672"/>
                <a:gd name="T14" fmla="*/ 1184 w 5093"/>
                <a:gd name="T15" fmla="*/ 1086 h 4672"/>
                <a:gd name="T16" fmla="*/ 1303 w 5093"/>
                <a:gd name="T17" fmla="*/ 1195 h 4672"/>
                <a:gd name="T18" fmla="*/ 1421 w 5093"/>
                <a:gd name="T19" fmla="*/ 1303 h 4672"/>
                <a:gd name="T20" fmla="*/ 1658 w 5093"/>
                <a:gd name="T21" fmla="*/ 1521 h 4672"/>
                <a:gd name="T22" fmla="*/ 1776 w 5093"/>
                <a:gd name="T23" fmla="*/ 1629 h 4672"/>
                <a:gd name="T24" fmla="*/ 1895 w 5093"/>
                <a:gd name="T25" fmla="*/ 1738 h 4672"/>
                <a:gd name="T26" fmla="*/ 2132 w 5093"/>
                <a:gd name="T27" fmla="*/ 1955 h 4672"/>
                <a:gd name="T28" fmla="*/ 2250 w 5093"/>
                <a:gd name="T29" fmla="*/ 2064 h 4672"/>
                <a:gd name="T30" fmla="*/ 2369 w 5093"/>
                <a:gd name="T31" fmla="*/ 2173 h 4672"/>
                <a:gd name="T32" fmla="*/ 2605 w 5093"/>
                <a:gd name="T33" fmla="*/ 2390 h 4672"/>
                <a:gd name="T34" fmla="*/ 2724 w 5093"/>
                <a:gd name="T35" fmla="*/ 2499 h 4672"/>
                <a:gd name="T36" fmla="*/ 2842 w 5093"/>
                <a:gd name="T37" fmla="*/ 2607 h 4672"/>
                <a:gd name="T38" fmla="*/ 3079 w 5093"/>
                <a:gd name="T39" fmla="*/ 2825 h 4672"/>
                <a:gd name="T40" fmla="*/ 3198 w 5093"/>
                <a:gd name="T41" fmla="*/ 2933 h 4672"/>
                <a:gd name="T42" fmla="*/ 3316 w 5093"/>
                <a:gd name="T43" fmla="*/ 3042 h 4672"/>
                <a:gd name="T44" fmla="*/ 3553 w 5093"/>
                <a:gd name="T45" fmla="*/ 3259 h 4672"/>
                <a:gd name="T46" fmla="*/ 3671 w 5093"/>
                <a:gd name="T47" fmla="*/ 3368 h 4672"/>
                <a:gd name="T48" fmla="*/ 3790 w 5093"/>
                <a:gd name="T49" fmla="*/ 3476 h 4672"/>
                <a:gd name="T50" fmla="*/ 4027 w 5093"/>
                <a:gd name="T51" fmla="*/ 3694 h 4672"/>
                <a:gd name="T52" fmla="*/ 4145 w 5093"/>
                <a:gd name="T53" fmla="*/ 3802 h 4672"/>
                <a:gd name="T54" fmla="*/ 4263 w 5093"/>
                <a:gd name="T55" fmla="*/ 3911 h 4672"/>
                <a:gd name="T56" fmla="*/ 4500 w 5093"/>
                <a:gd name="T57" fmla="*/ 4128 h 4672"/>
                <a:gd name="T58" fmla="*/ 4619 w 5093"/>
                <a:gd name="T59" fmla="*/ 4237 h 4672"/>
                <a:gd name="T60" fmla="*/ 4737 w 5093"/>
                <a:gd name="T61" fmla="*/ 4346 h 4672"/>
                <a:gd name="T62" fmla="*/ 4974 w 5093"/>
                <a:gd name="T63" fmla="*/ 4563 h 4672"/>
                <a:gd name="T64" fmla="*/ 5093 w 5093"/>
                <a:gd name="T65" fmla="*/ 4672 h 4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3" h="4672">
                  <a:moveTo>
                    <a:pt x="0" y="0"/>
                  </a:moveTo>
                  <a:lnTo>
                    <a:pt x="0" y="0"/>
                  </a:lnTo>
                  <a:lnTo>
                    <a:pt x="118" y="108"/>
                  </a:lnTo>
                  <a:moveTo>
                    <a:pt x="237" y="217"/>
                  </a:moveTo>
                  <a:lnTo>
                    <a:pt x="237" y="217"/>
                  </a:lnTo>
                  <a:lnTo>
                    <a:pt x="355" y="326"/>
                  </a:lnTo>
                  <a:moveTo>
                    <a:pt x="474" y="434"/>
                  </a:moveTo>
                  <a:lnTo>
                    <a:pt x="474" y="434"/>
                  </a:lnTo>
                  <a:lnTo>
                    <a:pt x="592" y="543"/>
                  </a:lnTo>
                  <a:moveTo>
                    <a:pt x="711" y="652"/>
                  </a:moveTo>
                  <a:lnTo>
                    <a:pt x="711" y="652"/>
                  </a:lnTo>
                  <a:lnTo>
                    <a:pt x="829" y="760"/>
                  </a:lnTo>
                  <a:moveTo>
                    <a:pt x="947" y="869"/>
                  </a:moveTo>
                  <a:lnTo>
                    <a:pt x="947" y="869"/>
                  </a:lnTo>
                  <a:lnTo>
                    <a:pt x="1066" y="978"/>
                  </a:lnTo>
                  <a:moveTo>
                    <a:pt x="1184" y="1086"/>
                  </a:moveTo>
                  <a:lnTo>
                    <a:pt x="1184" y="1086"/>
                  </a:lnTo>
                  <a:lnTo>
                    <a:pt x="1303" y="1195"/>
                  </a:lnTo>
                  <a:moveTo>
                    <a:pt x="1421" y="1303"/>
                  </a:moveTo>
                  <a:lnTo>
                    <a:pt x="1421" y="1303"/>
                  </a:lnTo>
                  <a:lnTo>
                    <a:pt x="1540" y="1412"/>
                  </a:lnTo>
                  <a:moveTo>
                    <a:pt x="1658" y="1521"/>
                  </a:moveTo>
                  <a:lnTo>
                    <a:pt x="1658" y="1521"/>
                  </a:lnTo>
                  <a:lnTo>
                    <a:pt x="1776" y="1629"/>
                  </a:lnTo>
                  <a:moveTo>
                    <a:pt x="1895" y="1738"/>
                  </a:moveTo>
                  <a:lnTo>
                    <a:pt x="1895" y="1738"/>
                  </a:lnTo>
                  <a:lnTo>
                    <a:pt x="2013" y="1847"/>
                  </a:lnTo>
                  <a:moveTo>
                    <a:pt x="2132" y="1955"/>
                  </a:moveTo>
                  <a:lnTo>
                    <a:pt x="2132" y="1955"/>
                  </a:lnTo>
                  <a:lnTo>
                    <a:pt x="2250" y="2064"/>
                  </a:lnTo>
                  <a:moveTo>
                    <a:pt x="2369" y="2173"/>
                  </a:moveTo>
                  <a:lnTo>
                    <a:pt x="2369" y="2173"/>
                  </a:lnTo>
                  <a:lnTo>
                    <a:pt x="2487" y="2281"/>
                  </a:lnTo>
                  <a:moveTo>
                    <a:pt x="2605" y="2390"/>
                  </a:moveTo>
                  <a:lnTo>
                    <a:pt x="2605" y="2390"/>
                  </a:lnTo>
                  <a:lnTo>
                    <a:pt x="2724" y="2499"/>
                  </a:lnTo>
                  <a:moveTo>
                    <a:pt x="2842" y="2607"/>
                  </a:moveTo>
                  <a:lnTo>
                    <a:pt x="2842" y="2607"/>
                  </a:lnTo>
                  <a:lnTo>
                    <a:pt x="2961" y="2716"/>
                  </a:lnTo>
                  <a:moveTo>
                    <a:pt x="3079" y="2825"/>
                  </a:moveTo>
                  <a:lnTo>
                    <a:pt x="3079" y="2825"/>
                  </a:lnTo>
                  <a:lnTo>
                    <a:pt x="3198" y="2933"/>
                  </a:lnTo>
                  <a:moveTo>
                    <a:pt x="3316" y="3042"/>
                  </a:moveTo>
                  <a:lnTo>
                    <a:pt x="3316" y="3042"/>
                  </a:lnTo>
                  <a:lnTo>
                    <a:pt x="3434" y="3151"/>
                  </a:lnTo>
                  <a:moveTo>
                    <a:pt x="3553" y="3259"/>
                  </a:moveTo>
                  <a:lnTo>
                    <a:pt x="3553" y="3259"/>
                  </a:lnTo>
                  <a:lnTo>
                    <a:pt x="3671" y="3368"/>
                  </a:lnTo>
                  <a:moveTo>
                    <a:pt x="3790" y="3476"/>
                  </a:moveTo>
                  <a:lnTo>
                    <a:pt x="3790" y="3476"/>
                  </a:lnTo>
                  <a:lnTo>
                    <a:pt x="3908" y="3585"/>
                  </a:lnTo>
                  <a:moveTo>
                    <a:pt x="4027" y="3694"/>
                  </a:moveTo>
                  <a:lnTo>
                    <a:pt x="4027" y="3694"/>
                  </a:lnTo>
                  <a:lnTo>
                    <a:pt x="4145" y="3802"/>
                  </a:lnTo>
                  <a:moveTo>
                    <a:pt x="4263" y="3911"/>
                  </a:moveTo>
                  <a:lnTo>
                    <a:pt x="4263" y="3911"/>
                  </a:lnTo>
                  <a:lnTo>
                    <a:pt x="4382" y="4020"/>
                  </a:lnTo>
                  <a:moveTo>
                    <a:pt x="4500" y="4128"/>
                  </a:moveTo>
                  <a:lnTo>
                    <a:pt x="4500" y="4128"/>
                  </a:lnTo>
                  <a:lnTo>
                    <a:pt x="4619" y="4237"/>
                  </a:lnTo>
                  <a:moveTo>
                    <a:pt x="4737" y="4346"/>
                  </a:moveTo>
                  <a:lnTo>
                    <a:pt x="4737" y="4346"/>
                  </a:lnTo>
                  <a:lnTo>
                    <a:pt x="4856" y="4454"/>
                  </a:lnTo>
                  <a:moveTo>
                    <a:pt x="4974" y="4563"/>
                  </a:moveTo>
                  <a:lnTo>
                    <a:pt x="4974" y="4563"/>
                  </a:lnTo>
                  <a:lnTo>
                    <a:pt x="5093" y="4672"/>
                  </a:lnTo>
                </a:path>
              </a:pathLst>
            </a:custGeom>
            <a:solidFill>
              <a:schemeClr val="accent3"/>
            </a:solidFill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238">
              <a:extLst>
                <a:ext uri="{FF2B5EF4-FFF2-40B4-BE49-F238E27FC236}">
                  <a16:creationId xmlns:a16="http://schemas.microsoft.com/office/drawing/2014/main" id="{7334B476-9CC0-4421-A53E-E595300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88" y="4586288"/>
              <a:ext cx="38100" cy="44450"/>
            </a:xfrm>
            <a:custGeom>
              <a:avLst/>
              <a:gdLst>
                <a:gd name="T0" fmla="*/ 0 w 59"/>
                <a:gd name="T1" fmla="*/ 16 h 71"/>
                <a:gd name="T2" fmla="*/ 0 w 59"/>
                <a:gd name="T3" fmla="*/ 16 h 71"/>
                <a:gd name="T4" fmla="*/ 59 w 59"/>
                <a:gd name="T5" fmla="*/ 71 h 71"/>
                <a:gd name="T6" fmla="*/ 21 w 59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71">
                  <a:moveTo>
                    <a:pt x="0" y="16"/>
                  </a:moveTo>
                  <a:lnTo>
                    <a:pt x="0" y="16"/>
                  </a:lnTo>
                  <a:lnTo>
                    <a:pt x="59" y="71"/>
                  </a:lnTo>
                  <a:lnTo>
                    <a:pt x="21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239">
              <a:extLst>
                <a:ext uri="{FF2B5EF4-FFF2-40B4-BE49-F238E27FC236}">
                  <a16:creationId xmlns:a16="http://schemas.microsoft.com/office/drawing/2014/main" id="{8964C8C9-6862-4BC1-8187-4B95DF8239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8738" y="1533525"/>
              <a:ext cx="1609725" cy="2962275"/>
            </a:xfrm>
            <a:custGeom>
              <a:avLst/>
              <a:gdLst>
                <a:gd name="T0" fmla="*/ 2581 w 2581"/>
                <a:gd name="T1" fmla="*/ 4747 h 4747"/>
                <a:gd name="T2" fmla="*/ 2581 w 2581"/>
                <a:gd name="T3" fmla="*/ 4747 h 4747"/>
                <a:gd name="T4" fmla="*/ 2502 w 2581"/>
                <a:gd name="T5" fmla="*/ 4603 h 4747"/>
                <a:gd name="T6" fmla="*/ 2424 w 2581"/>
                <a:gd name="T7" fmla="*/ 4460 h 4747"/>
                <a:gd name="T8" fmla="*/ 2424 w 2581"/>
                <a:gd name="T9" fmla="*/ 4460 h 4747"/>
                <a:gd name="T10" fmla="*/ 2346 w 2581"/>
                <a:gd name="T11" fmla="*/ 4316 h 4747"/>
                <a:gd name="T12" fmla="*/ 2268 w 2581"/>
                <a:gd name="T13" fmla="*/ 4172 h 4747"/>
                <a:gd name="T14" fmla="*/ 2268 w 2581"/>
                <a:gd name="T15" fmla="*/ 4172 h 4747"/>
                <a:gd name="T16" fmla="*/ 2190 w 2581"/>
                <a:gd name="T17" fmla="*/ 4028 h 4747"/>
                <a:gd name="T18" fmla="*/ 2112 w 2581"/>
                <a:gd name="T19" fmla="*/ 3884 h 4747"/>
                <a:gd name="T20" fmla="*/ 2112 w 2581"/>
                <a:gd name="T21" fmla="*/ 3884 h 4747"/>
                <a:gd name="T22" fmla="*/ 2033 w 2581"/>
                <a:gd name="T23" fmla="*/ 3740 h 4747"/>
                <a:gd name="T24" fmla="*/ 1955 w 2581"/>
                <a:gd name="T25" fmla="*/ 3596 h 4747"/>
                <a:gd name="T26" fmla="*/ 1955 w 2581"/>
                <a:gd name="T27" fmla="*/ 3596 h 4747"/>
                <a:gd name="T28" fmla="*/ 1877 w 2581"/>
                <a:gd name="T29" fmla="*/ 3452 h 4747"/>
                <a:gd name="T30" fmla="*/ 1799 w 2581"/>
                <a:gd name="T31" fmla="*/ 3309 h 4747"/>
                <a:gd name="T32" fmla="*/ 1799 w 2581"/>
                <a:gd name="T33" fmla="*/ 3309 h 4747"/>
                <a:gd name="T34" fmla="*/ 1721 w 2581"/>
                <a:gd name="T35" fmla="*/ 3165 h 4747"/>
                <a:gd name="T36" fmla="*/ 1642 w 2581"/>
                <a:gd name="T37" fmla="*/ 3021 h 4747"/>
                <a:gd name="T38" fmla="*/ 1642 w 2581"/>
                <a:gd name="T39" fmla="*/ 3021 h 4747"/>
                <a:gd name="T40" fmla="*/ 1564 w 2581"/>
                <a:gd name="T41" fmla="*/ 2877 h 4747"/>
                <a:gd name="T42" fmla="*/ 1486 w 2581"/>
                <a:gd name="T43" fmla="*/ 2733 h 4747"/>
                <a:gd name="T44" fmla="*/ 1486 w 2581"/>
                <a:gd name="T45" fmla="*/ 2733 h 4747"/>
                <a:gd name="T46" fmla="*/ 1408 w 2581"/>
                <a:gd name="T47" fmla="*/ 2589 h 4747"/>
                <a:gd name="T48" fmla="*/ 1330 w 2581"/>
                <a:gd name="T49" fmla="*/ 2445 h 4747"/>
                <a:gd name="T50" fmla="*/ 1330 w 2581"/>
                <a:gd name="T51" fmla="*/ 2445 h 4747"/>
                <a:gd name="T52" fmla="*/ 1251 w 2581"/>
                <a:gd name="T53" fmla="*/ 2301 h 4747"/>
                <a:gd name="T54" fmla="*/ 1173 w 2581"/>
                <a:gd name="T55" fmla="*/ 2158 h 4747"/>
                <a:gd name="T56" fmla="*/ 1173 w 2581"/>
                <a:gd name="T57" fmla="*/ 2158 h 4747"/>
                <a:gd name="T58" fmla="*/ 1095 w 2581"/>
                <a:gd name="T59" fmla="*/ 2014 h 4747"/>
                <a:gd name="T60" fmla="*/ 1017 w 2581"/>
                <a:gd name="T61" fmla="*/ 1870 h 4747"/>
                <a:gd name="T62" fmla="*/ 1017 w 2581"/>
                <a:gd name="T63" fmla="*/ 1870 h 4747"/>
                <a:gd name="T64" fmla="*/ 939 w 2581"/>
                <a:gd name="T65" fmla="*/ 1726 h 4747"/>
                <a:gd name="T66" fmla="*/ 860 w 2581"/>
                <a:gd name="T67" fmla="*/ 1582 h 4747"/>
                <a:gd name="T68" fmla="*/ 860 w 2581"/>
                <a:gd name="T69" fmla="*/ 1582 h 4747"/>
                <a:gd name="T70" fmla="*/ 782 w 2581"/>
                <a:gd name="T71" fmla="*/ 1438 h 4747"/>
                <a:gd name="T72" fmla="*/ 704 w 2581"/>
                <a:gd name="T73" fmla="*/ 1294 h 4747"/>
                <a:gd name="T74" fmla="*/ 704 w 2581"/>
                <a:gd name="T75" fmla="*/ 1294 h 4747"/>
                <a:gd name="T76" fmla="*/ 626 w 2581"/>
                <a:gd name="T77" fmla="*/ 1150 h 4747"/>
                <a:gd name="T78" fmla="*/ 548 w 2581"/>
                <a:gd name="T79" fmla="*/ 1007 h 4747"/>
                <a:gd name="T80" fmla="*/ 548 w 2581"/>
                <a:gd name="T81" fmla="*/ 1007 h 4747"/>
                <a:gd name="T82" fmla="*/ 470 w 2581"/>
                <a:gd name="T83" fmla="*/ 863 h 4747"/>
                <a:gd name="T84" fmla="*/ 391 w 2581"/>
                <a:gd name="T85" fmla="*/ 719 h 4747"/>
                <a:gd name="T86" fmla="*/ 391 w 2581"/>
                <a:gd name="T87" fmla="*/ 719 h 4747"/>
                <a:gd name="T88" fmla="*/ 313 w 2581"/>
                <a:gd name="T89" fmla="*/ 575 h 4747"/>
                <a:gd name="T90" fmla="*/ 235 w 2581"/>
                <a:gd name="T91" fmla="*/ 431 h 4747"/>
                <a:gd name="T92" fmla="*/ 235 w 2581"/>
                <a:gd name="T93" fmla="*/ 431 h 4747"/>
                <a:gd name="T94" fmla="*/ 157 w 2581"/>
                <a:gd name="T95" fmla="*/ 287 h 4747"/>
                <a:gd name="T96" fmla="*/ 79 w 2581"/>
                <a:gd name="T97" fmla="*/ 143 h 4747"/>
                <a:gd name="T98" fmla="*/ 79 w 2581"/>
                <a:gd name="T99" fmla="*/ 143 h 4747"/>
                <a:gd name="T100" fmla="*/ 0 w 2581"/>
                <a:gd name="T101" fmla="*/ 0 h 4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81" h="4747">
                  <a:moveTo>
                    <a:pt x="2581" y="4747"/>
                  </a:moveTo>
                  <a:lnTo>
                    <a:pt x="2581" y="4747"/>
                  </a:lnTo>
                  <a:lnTo>
                    <a:pt x="2502" y="4603"/>
                  </a:lnTo>
                  <a:moveTo>
                    <a:pt x="2424" y="4460"/>
                  </a:moveTo>
                  <a:lnTo>
                    <a:pt x="2424" y="4460"/>
                  </a:lnTo>
                  <a:lnTo>
                    <a:pt x="2346" y="4316"/>
                  </a:lnTo>
                  <a:moveTo>
                    <a:pt x="2268" y="4172"/>
                  </a:moveTo>
                  <a:lnTo>
                    <a:pt x="2268" y="4172"/>
                  </a:lnTo>
                  <a:lnTo>
                    <a:pt x="2190" y="4028"/>
                  </a:lnTo>
                  <a:moveTo>
                    <a:pt x="2112" y="3884"/>
                  </a:moveTo>
                  <a:lnTo>
                    <a:pt x="2112" y="3884"/>
                  </a:lnTo>
                  <a:lnTo>
                    <a:pt x="2033" y="3740"/>
                  </a:lnTo>
                  <a:moveTo>
                    <a:pt x="1955" y="3596"/>
                  </a:moveTo>
                  <a:lnTo>
                    <a:pt x="1955" y="3596"/>
                  </a:lnTo>
                  <a:lnTo>
                    <a:pt x="1877" y="3452"/>
                  </a:lnTo>
                  <a:moveTo>
                    <a:pt x="1799" y="3309"/>
                  </a:moveTo>
                  <a:lnTo>
                    <a:pt x="1799" y="3309"/>
                  </a:lnTo>
                  <a:lnTo>
                    <a:pt x="1721" y="3165"/>
                  </a:lnTo>
                  <a:moveTo>
                    <a:pt x="1642" y="3021"/>
                  </a:moveTo>
                  <a:lnTo>
                    <a:pt x="1642" y="3021"/>
                  </a:lnTo>
                  <a:lnTo>
                    <a:pt x="1564" y="2877"/>
                  </a:lnTo>
                  <a:moveTo>
                    <a:pt x="1486" y="2733"/>
                  </a:moveTo>
                  <a:lnTo>
                    <a:pt x="1486" y="2733"/>
                  </a:lnTo>
                  <a:lnTo>
                    <a:pt x="1408" y="2589"/>
                  </a:lnTo>
                  <a:moveTo>
                    <a:pt x="1330" y="2445"/>
                  </a:moveTo>
                  <a:lnTo>
                    <a:pt x="1330" y="2445"/>
                  </a:lnTo>
                  <a:lnTo>
                    <a:pt x="1251" y="2301"/>
                  </a:lnTo>
                  <a:moveTo>
                    <a:pt x="1173" y="2158"/>
                  </a:moveTo>
                  <a:lnTo>
                    <a:pt x="1173" y="2158"/>
                  </a:lnTo>
                  <a:lnTo>
                    <a:pt x="1095" y="2014"/>
                  </a:lnTo>
                  <a:moveTo>
                    <a:pt x="1017" y="1870"/>
                  </a:moveTo>
                  <a:lnTo>
                    <a:pt x="1017" y="1870"/>
                  </a:lnTo>
                  <a:lnTo>
                    <a:pt x="939" y="1726"/>
                  </a:lnTo>
                  <a:moveTo>
                    <a:pt x="860" y="1582"/>
                  </a:moveTo>
                  <a:lnTo>
                    <a:pt x="860" y="1582"/>
                  </a:lnTo>
                  <a:lnTo>
                    <a:pt x="782" y="1438"/>
                  </a:lnTo>
                  <a:moveTo>
                    <a:pt x="704" y="1294"/>
                  </a:moveTo>
                  <a:lnTo>
                    <a:pt x="704" y="1294"/>
                  </a:lnTo>
                  <a:lnTo>
                    <a:pt x="626" y="1150"/>
                  </a:lnTo>
                  <a:moveTo>
                    <a:pt x="548" y="1007"/>
                  </a:moveTo>
                  <a:lnTo>
                    <a:pt x="548" y="1007"/>
                  </a:lnTo>
                  <a:lnTo>
                    <a:pt x="470" y="863"/>
                  </a:lnTo>
                  <a:moveTo>
                    <a:pt x="391" y="719"/>
                  </a:moveTo>
                  <a:lnTo>
                    <a:pt x="391" y="719"/>
                  </a:lnTo>
                  <a:lnTo>
                    <a:pt x="313" y="575"/>
                  </a:lnTo>
                  <a:moveTo>
                    <a:pt x="235" y="431"/>
                  </a:moveTo>
                  <a:lnTo>
                    <a:pt x="235" y="431"/>
                  </a:lnTo>
                  <a:lnTo>
                    <a:pt x="157" y="287"/>
                  </a:lnTo>
                  <a:moveTo>
                    <a:pt x="79" y="143"/>
                  </a:moveTo>
                  <a:lnTo>
                    <a:pt x="79" y="143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240">
              <a:extLst>
                <a:ext uri="{FF2B5EF4-FFF2-40B4-BE49-F238E27FC236}">
                  <a16:creationId xmlns:a16="http://schemas.microsoft.com/office/drawing/2014/main" id="{EA7E246A-5D98-4F2F-8377-156CABBAF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400176"/>
              <a:ext cx="23813" cy="42862"/>
            </a:xfrm>
            <a:custGeom>
              <a:avLst/>
              <a:gdLst>
                <a:gd name="T0" fmla="*/ 38 w 38"/>
                <a:gd name="T1" fmla="*/ 70 h 70"/>
                <a:gd name="T2" fmla="*/ 38 w 38"/>
                <a:gd name="T3" fmla="*/ 70 h 70"/>
                <a:gd name="T4" fmla="*/ 0 w 38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70">
                  <a:moveTo>
                    <a:pt x="38" y="70"/>
                  </a:moveTo>
                  <a:lnTo>
                    <a:pt x="38" y="70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241">
              <a:extLst>
                <a:ext uri="{FF2B5EF4-FFF2-40B4-BE49-F238E27FC236}">
                  <a16:creationId xmlns:a16="http://schemas.microsoft.com/office/drawing/2014/main" id="{46E9C031-97D4-4089-A3CD-CA79E775B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913" y="2124075"/>
              <a:ext cx="3175" cy="49212"/>
            </a:xfrm>
            <a:custGeom>
              <a:avLst/>
              <a:gdLst>
                <a:gd name="T0" fmla="*/ 0 w 4"/>
                <a:gd name="T1" fmla="*/ 0 h 80"/>
                <a:gd name="T2" fmla="*/ 0 w 4"/>
                <a:gd name="T3" fmla="*/ 0 h 80"/>
                <a:gd name="T4" fmla="*/ 4 w 4"/>
                <a:gd name="T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0">
                  <a:moveTo>
                    <a:pt x="0" y="0"/>
                  </a:moveTo>
                  <a:lnTo>
                    <a:pt x="0" y="0"/>
                  </a:lnTo>
                  <a:lnTo>
                    <a:pt x="4" y="8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242">
              <a:extLst>
                <a:ext uri="{FF2B5EF4-FFF2-40B4-BE49-F238E27FC236}">
                  <a16:creationId xmlns:a16="http://schemas.microsoft.com/office/drawing/2014/main" id="{C7FB0920-44D8-416B-9EC4-A4DCBD3A9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3850" y="2268538"/>
              <a:ext cx="53975" cy="1035050"/>
            </a:xfrm>
            <a:custGeom>
              <a:avLst/>
              <a:gdLst>
                <a:gd name="T0" fmla="*/ 0 w 87"/>
                <a:gd name="T1" fmla="*/ 0 h 1659"/>
                <a:gd name="T2" fmla="*/ 0 w 87"/>
                <a:gd name="T3" fmla="*/ 0 h 1659"/>
                <a:gd name="T4" fmla="*/ 8 w 87"/>
                <a:gd name="T5" fmla="*/ 151 h 1659"/>
                <a:gd name="T6" fmla="*/ 16 w 87"/>
                <a:gd name="T7" fmla="*/ 302 h 1659"/>
                <a:gd name="T8" fmla="*/ 16 w 87"/>
                <a:gd name="T9" fmla="*/ 302 h 1659"/>
                <a:gd name="T10" fmla="*/ 24 w 87"/>
                <a:gd name="T11" fmla="*/ 453 h 1659"/>
                <a:gd name="T12" fmla="*/ 32 w 87"/>
                <a:gd name="T13" fmla="*/ 603 h 1659"/>
                <a:gd name="T14" fmla="*/ 32 w 87"/>
                <a:gd name="T15" fmla="*/ 603 h 1659"/>
                <a:gd name="T16" fmla="*/ 39 w 87"/>
                <a:gd name="T17" fmla="*/ 754 h 1659"/>
                <a:gd name="T18" fmla="*/ 47 w 87"/>
                <a:gd name="T19" fmla="*/ 905 h 1659"/>
                <a:gd name="T20" fmla="*/ 47 w 87"/>
                <a:gd name="T21" fmla="*/ 905 h 1659"/>
                <a:gd name="T22" fmla="*/ 55 w 87"/>
                <a:gd name="T23" fmla="*/ 1056 h 1659"/>
                <a:gd name="T24" fmla="*/ 63 w 87"/>
                <a:gd name="T25" fmla="*/ 1207 h 1659"/>
                <a:gd name="T26" fmla="*/ 63 w 87"/>
                <a:gd name="T27" fmla="*/ 1207 h 1659"/>
                <a:gd name="T28" fmla="*/ 71 w 87"/>
                <a:gd name="T29" fmla="*/ 1358 h 1659"/>
                <a:gd name="T30" fmla="*/ 79 w 87"/>
                <a:gd name="T31" fmla="*/ 1509 h 1659"/>
                <a:gd name="T32" fmla="*/ 79 w 87"/>
                <a:gd name="T33" fmla="*/ 1509 h 1659"/>
                <a:gd name="T34" fmla="*/ 87 w 87"/>
                <a:gd name="T35" fmla="*/ 1659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1659">
                  <a:moveTo>
                    <a:pt x="0" y="0"/>
                  </a:moveTo>
                  <a:lnTo>
                    <a:pt x="0" y="0"/>
                  </a:lnTo>
                  <a:lnTo>
                    <a:pt x="8" y="151"/>
                  </a:lnTo>
                  <a:moveTo>
                    <a:pt x="16" y="302"/>
                  </a:moveTo>
                  <a:lnTo>
                    <a:pt x="16" y="302"/>
                  </a:lnTo>
                  <a:lnTo>
                    <a:pt x="24" y="453"/>
                  </a:lnTo>
                  <a:moveTo>
                    <a:pt x="32" y="603"/>
                  </a:moveTo>
                  <a:lnTo>
                    <a:pt x="32" y="603"/>
                  </a:lnTo>
                  <a:lnTo>
                    <a:pt x="39" y="754"/>
                  </a:lnTo>
                  <a:moveTo>
                    <a:pt x="47" y="905"/>
                  </a:moveTo>
                  <a:lnTo>
                    <a:pt x="47" y="905"/>
                  </a:lnTo>
                  <a:lnTo>
                    <a:pt x="55" y="1056"/>
                  </a:lnTo>
                  <a:moveTo>
                    <a:pt x="63" y="1207"/>
                  </a:moveTo>
                  <a:lnTo>
                    <a:pt x="63" y="1207"/>
                  </a:lnTo>
                  <a:lnTo>
                    <a:pt x="71" y="1358"/>
                  </a:lnTo>
                  <a:moveTo>
                    <a:pt x="79" y="1509"/>
                  </a:moveTo>
                  <a:lnTo>
                    <a:pt x="79" y="1509"/>
                  </a:lnTo>
                  <a:lnTo>
                    <a:pt x="87" y="1659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243">
              <a:extLst>
                <a:ext uri="{FF2B5EF4-FFF2-40B4-BE49-F238E27FC236}">
                  <a16:creationId xmlns:a16="http://schemas.microsoft.com/office/drawing/2014/main" id="{6B87F55B-A0FC-41EE-ADB5-A3134807D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3397250"/>
              <a:ext cx="47625" cy="50800"/>
            </a:xfrm>
            <a:custGeom>
              <a:avLst/>
              <a:gdLst>
                <a:gd name="T0" fmla="*/ 72 w 76"/>
                <a:gd name="T1" fmla="*/ 0 h 80"/>
                <a:gd name="T2" fmla="*/ 72 w 76"/>
                <a:gd name="T3" fmla="*/ 0 h 80"/>
                <a:gd name="T4" fmla="*/ 76 w 76"/>
                <a:gd name="T5" fmla="*/ 80 h 80"/>
                <a:gd name="T6" fmla="*/ 0 w 76"/>
                <a:gd name="T7" fmla="*/ 5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80">
                  <a:moveTo>
                    <a:pt x="72" y="0"/>
                  </a:moveTo>
                  <a:lnTo>
                    <a:pt x="72" y="0"/>
                  </a:lnTo>
                  <a:lnTo>
                    <a:pt x="76" y="80"/>
                  </a:lnTo>
                  <a:lnTo>
                    <a:pt x="0" y="5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244">
              <a:extLst>
                <a:ext uri="{FF2B5EF4-FFF2-40B4-BE49-F238E27FC236}">
                  <a16:creationId xmlns:a16="http://schemas.microsoft.com/office/drawing/2014/main" id="{6B039175-B9A0-4636-BE55-BCDC439EB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2808288"/>
              <a:ext cx="1984375" cy="596900"/>
            </a:xfrm>
            <a:custGeom>
              <a:avLst/>
              <a:gdLst>
                <a:gd name="T0" fmla="*/ 3183 w 3183"/>
                <a:gd name="T1" fmla="*/ 957 h 957"/>
                <a:gd name="T2" fmla="*/ 3183 w 3183"/>
                <a:gd name="T3" fmla="*/ 957 h 957"/>
                <a:gd name="T4" fmla="*/ 3032 w 3183"/>
                <a:gd name="T5" fmla="*/ 911 h 957"/>
                <a:gd name="T6" fmla="*/ 2880 w 3183"/>
                <a:gd name="T7" fmla="*/ 865 h 957"/>
                <a:gd name="T8" fmla="*/ 2880 w 3183"/>
                <a:gd name="T9" fmla="*/ 865 h 957"/>
                <a:gd name="T10" fmla="*/ 2728 w 3183"/>
                <a:gd name="T11" fmla="*/ 820 h 957"/>
                <a:gd name="T12" fmla="*/ 2577 w 3183"/>
                <a:gd name="T13" fmla="*/ 774 h 957"/>
                <a:gd name="T14" fmla="*/ 2577 w 3183"/>
                <a:gd name="T15" fmla="*/ 774 h 957"/>
                <a:gd name="T16" fmla="*/ 2425 w 3183"/>
                <a:gd name="T17" fmla="*/ 729 h 957"/>
                <a:gd name="T18" fmla="*/ 2274 w 3183"/>
                <a:gd name="T19" fmla="*/ 683 h 957"/>
                <a:gd name="T20" fmla="*/ 2274 w 3183"/>
                <a:gd name="T21" fmla="*/ 683 h 957"/>
                <a:gd name="T22" fmla="*/ 2122 w 3183"/>
                <a:gd name="T23" fmla="*/ 638 h 957"/>
                <a:gd name="T24" fmla="*/ 1971 w 3183"/>
                <a:gd name="T25" fmla="*/ 592 h 957"/>
                <a:gd name="T26" fmla="*/ 1971 w 3183"/>
                <a:gd name="T27" fmla="*/ 592 h 957"/>
                <a:gd name="T28" fmla="*/ 1819 w 3183"/>
                <a:gd name="T29" fmla="*/ 547 h 957"/>
                <a:gd name="T30" fmla="*/ 1668 w 3183"/>
                <a:gd name="T31" fmla="*/ 501 h 957"/>
                <a:gd name="T32" fmla="*/ 1668 w 3183"/>
                <a:gd name="T33" fmla="*/ 501 h 957"/>
                <a:gd name="T34" fmla="*/ 1516 w 3183"/>
                <a:gd name="T35" fmla="*/ 455 h 957"/>
                <a:gd name="T36" fmla="*/ 1364 w 3183"/>
                <a:gd name="T37" fmla="*/ 410 h 957"/>
                <a:gd name="T38" fmla="*/ 1364 w 3183"/>
                <a:gd name="T39" fmla="*/ 410 h 957"/>
                <a:gd name="T40" fmla="*/ 1213 w 3183"/>
                <a:gd name="T41" fmla="*/ 364 h 957"/>
                <a:gd name="T42" fmla="*/ 1061 w 3183"/>
                <a:gd name="T43" fmla="*/ 319 h 957"/>
                <a:gd name="T44" fmla="*/ 1061 w 3183"/>
                <a:gd name="T45" fmla="*/ 319 h 957"/>
                <a:gd name="T46" fmla="*/ 910 w 3183"/>
                <a:gd name="T47" fmla="*/ 273 h 957"/>
                <a:gd name="T48" fmla="*/ 758 w 3183"/>
                <a:gd name="T49" fmla="*/ 228 h 957"/>
                <a:gd name="T50" fmla="*/ 758 w 3183"/>
                <a:gd name="T51" fmla="*/ 228 h 957"/>
                <a:gd name="T52" fmla="*/ 607 w 3183"/>
                <a:gd name="T53" fmla="*/ 182 h 957"/>
                <a:gd name="T54" fmla="*/ 455 w 3183"/>
                <a:gd name="T55" fmla="*/ 136 h 957"/>
                <a:gd name="T56" fmla="*/ 455 w 3183"/>
                <a:gd name="T57" fmla="*/ 136 h 957"/>
                <a:gd name="T58" fmla="*/ 304 w 3183"/>
                <a:gd name="T59" fmla="*/ 91 h 957"/>
                <a:gd name="T60" fmla="*/ 152 w 3183"/>
                <a:gd name="T61" fmla="*/ 45 h 957"/>
                <a:gd name="T62" fmla="*/ 152 w 3183"/>
                <a:gd name="T63" fmla="*/ 45 h 957"/>
                <a:gd name="T64" fmla="*/ 0 w 3183"/>
                <a:gd name="T65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83" h="957">
                  <a:moveTo>
                    <a:pt x="3183" y="957"/>
                  </a:moveTo>
                  <a:lnTo>
                    <a:pt x="3183" y="957"/>
                  </a:lnTo>
                  <a:lnTo>
                    <a:pt x="3032" y="911"/>
                  </a:lnTo>
                  <a:moveTo>
                    <a:pt x="2880" y="865"/>
                  </a:moveTo>
                  <a:lnTo>
                    <a:pt x="2880" y="865"/>
                  </a:lnTo>
                  <a:lnTo>
                    <a:pt x="2728" y="820"/>
                  </a:lnTo>
                  <a:moveTo>
                    <a:pt x="2577" y="774"/>
                  </a:moveTo>
                  <a:lnTo>
                    <a:pt x="2577" y="774"/>
                  </a:lnTo>
                  <a:lnTo>
                    <a:pt x="2425" y="729"/>
                  </a:lnTo>
                  <a:moveTo>
                    <a:pt x="2274" y="683"/>
                  </a:moveTo>
                  <a:lnTo>
                    <a:pt x="2274" y="683"/>
                  </a:lnTo>
                  <a:lnTo>
                    <a:pt x="2122" y="638"/>
                  </a:lnTo>
                  <a:moveTo>
                    <a:pt x="1971" y="592"/>
                  </a:moveTo>
                  <a:lnTo>
                    <a:pt x="1971" y="592"/>
                  </a:lnTo>
                  <a:lnTo>
                    <a:pt x="1819" y="547"/>
                  </a:lnTo>
                  <a:moveTo>
                    <a:pt x="1668" y="501"/>
                  </a:moveTo>
                  <a:lnTo>
                    <a:pt x="1668" y="501"/>
                  </a:lnTo>
                  <a:lnTo>
                    <a:pt x="1516" y="455"/>
                  </a:lnTo>
                  <a:moveTo>
                    <a:pt x="1364" y="410"/>
                  </a:moveTo>
                  <a:lnTo>
                    <a:pt x="1364" y="410"/>
                  </a:lnTo>
                  <a:lnTo>
                    <a:pt x="1213" y="364"/>
                  </a:lnTo>
                  <a:moveTo>
                    <a:pt x="1061" y="319"/>
                  </a:moveTo>
                  <a:lnTo>
                    <a:pt x="1061" y="319"/>
                  </a:lnTo>
                  <a:lnTo>
                    <a:pt x="910" y="273"/>
                  </a:lnTo>
                  <a:moveTo>
                    <a:pt x="758" y="228"/>
                  </a:moveTo>
                  <a:lnTo>
                    <a:pt x="758" y="228"/>
                  </a:lnTo>
                  <a:lnTo>
                    <a:pt x="607" y="182"/>
                  </a:lnTo>
                  <a:moveTo>
                    <a:pt x="455" y="136"/>
                  </a:moveTo>
                  <a:lnTo>
                    <a:pt x="455" y="136"/>
                  </a:lnTo>
                  <a:lnTo>
                    <a:pt x="304" y="91"/>
                  </a:lnTo>
                  <a:moveTo>
                    <a:pt x="152" y="45"/>
                  </a:moveTo>
                  <a:lnTo>
                    <a:pt x="152" y="45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245">
              <a:extLst>
                <a:ext uri="{FF2B5EF4-FFF2-40B4-BE49-F238E27FC236}">
                  <a16:creationId xmlns:a16="http://schemas.microsoft.com/office/drawing/2014/main" id="{C4334780-8648-4979-BEF5-D01FB6527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8" y="2765425"/>
              <a:ext cx="47625" cy="41275"/>
            </a:xfrm>
            <a:custGeom>
              <a:avLst/>
              <a:gdLst>
                <a:gd name="T0" fmla="*/ 77 w 77"/>
                <a:gd name="T1" fmla="*/ 23 h 66"/>
                <a:gd name="T2" fmla="*/ 77 w 77"/>
                <a:gd name="T3" fmla="*/ 23 h 66"/>
                <a:gd name="T4" fmla="*/ 0 w 77"/>
                <a:gd name="T5" fmla="*/ 0 h 66"/>
                <a:gd name="T6" fmla="*/ 46 w 77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66">
                  <a:moveTo>
                    <a:pt x="77" y="23"/>
                  </a:moveTo>
                  <a:lnTo>
                    <a:pt x="77" y="23"/>
                  </a:lnTo>
                  <a:lnTo>
                    <a:pt x="0" y="0"/>
                  </a:lnTo>
                  <a:lnTo>
                    <a:pt x="46" y="66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246">
              <a:extLst>
                <a:ext uri="{FF2B5EF4-FFF2-40B4-BE49-F238E27FC236}">
                  <a16:creationId xmlns:a16="http://schemas.microsoft.com/office/drawing/2014/main" id="{984C4D9C-5041-4E44-924F-956CCD88B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538" y="2890838"/>
              <a:ext cx="1368425" cy="1936750"/>
            </a:xfrm>
            <a:custGeom>
              <a:avLst/>
              <a:gdLst>
                <a:gd name="T0" fmla="*/ 0 w 2195"/>
                <a:gd name="T1" fmla="*/ 0 h 3104"/>
                <a:gd name="T2" fmla="*/ 0 w 2195"/>
                <a:gd name="T3" fmla="*/ 0 h 3104"/>
                <a:gd name="T4" fmla="*/ 95 w 2195"/>
                <a:gd name="T5" fmla="*/ 134 h 3104"/>
                <a:gd name="T6" fmla="*/ 191 w 2195"/>
                <a:gd name="T7" fmla="*/ 269 h 3104"/>
                <a:gd name="T8" fmla="*/ 191 w 2195"/>
                <a:gd name="T9" fmla="*/ 269 h 3104"/>
                <a:gd name="T10" fmla="*/ 286 w 2195"/>
                <a:gd name="T11" fmla="*/ 404 h 3104"/>
                <a:gd name="T12" fmla="*/ 382 w 2195"/>
                <a:gd name="T13" fmla="*/ 539 h 3104"/>
                <a:gd name="T14" fmla="*/ 382 w 2195"/>
                <a:gd name="T15" fmla="*/ 539 h 3104"/>
                <a:gd name="T16" fmla="*/ 477 w 2195"/>
                <a:gd name="T17" fmla="*/ 674 h 3104"/>
                <a:gd name="T18" fmla="*/ 572 w 2195"/>
                <a:gd name="T19" fmla="*/ 809 h 3104"/>
                <a:gd name="T20" fmla="*/ 572 w 2195"/>
                <a:gd name="T21" fmla="*/ 809 h 3104"/>
                <a:gd name="T22" fmla="*/ 668 w 2195"/>
                <a:gd name="T23" fmla="*/ 944 h 3104"/>
                <a:gd name="T24" fmla="*/ 763 w 2195"/>
                <a:gd name="T25" fmla="*/ 1079 h 3104"/>
                <a:gd name="T26" fmla="*/ 763 w 2195"/>
                <a:gd name="T27" fmla="*/ 1079 h 3104"/>
                <a:gd name="T28" fmla="*/ 859 w 2195"/>
                <a:gd name="T29" fmla="*/ 1214 h 3104"/>
                <a:gd name="T30" fmla="*/ 954 w 2195"/>
                <a:gd name="T31" fmla="*/ 1349 h 3104"/>
                <a:gd name="T32" fmla="*/ 954 w 2195"/>
                <a:gd name="T33" fmla="*/ 1349 h 3104"/>
                <a:gd name="T34" fmla="*/ 1050 w 2195"/>
                <a:gd name="T35" fmla="*/ 1484 h 3104"/>
                <a:gd name="T36" fmla="*/ 1145 w 2195"/>
                <a:gd name="T37" fmla="*/ 1619 h 3104"/>
                <a:gd name="T38" fmla="*/ 1145 w 2195"/>
                <a:gd name="T39" fmla="*/ 1619 h 3104"/>
                <a:gd name="T40" fmla="*/ 1240 w 2195"/>
                <a:gd name="T41" fmla="*/ 1754 h 3104"/>
                <a:gd name="T42" fmla="*/ 1336 w 2195"/>
                <a:gd name="T43" fmla="*/ 1889 h 3104"/>
                <a:gd name="T44" fmla="*/ 1336 w 2195"/>
                <a:gd name="T45" fmla="*/ 1889 h 3104"/>
                <a:gd name="T46" fmla="*/ 1431 w 2195"/>
                <a:gd name="T47" fmla="*/ 2024 h 3104"/>
                <a:gd name="T48" fmla="*/ 1527 w 2195"/>
                <a:gd name="T49" fmla="*/ 2159 h 3104"/>
                <a:gd name="T50" fmla="*/ 1527 w 2195"/>
                <a:gd name="T51" fmla="*/ 2159 h 3104"/>
                <a:gd name="T52" fmla="*/ 1622 w 2195"/>
                <a:gd name="T53" fmla="*/ 2294 h 3104"/>
                <a:gd name="T54" fmla="*/ 1718 w 2195"/>
                <a:gd name="T55" fmla="*/ 2429 h 3104"/>
                <a:gd name="T56" fmla="*/ 1718 w 2195"/>
                <a:gd name="T57" fmla="*/ 2429 h 3104"/>
                <a:gd name="T58" fmla="*/ 1813 w 2195"/>
                <a:gd name="T59" fmla="*/ 2564 h 3104"/>
                <a:gd name="T60" fmla="*/ 1908 w 2195"/>
                <a:gd name="T61" fmla="*/ 2699 h 3104"/>
                <a:gd name="T62" fmla="*/ 1908 w 2195"/>
                <a:gd name="T63" fmla="*/ 2699 h 3104"/>
                <a:gd name="T64" fmla="*/ 2004 w 2195"/>
                <a:gd name="T65" fmla="*/ 2834 h 3104"/>
                <a:gd name="T66" fmla="*/ 2099 w 2195"/>
                <a:gd name="T67" fmla="*/ 2969 h 3104"/>
                <a:gd name="T68" fmla="*/ 2099 w 2195"/>
                <a:gd name="T69" fmla="*/ 2969 h 3104"/>
                <a:gd name="T70" fmla="*/ 2195 w 2195"/>
                <a:gd name="T71" fmla="*/ 3104 h 3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5" h="3104">
                  <a:moveTo>
                    <a:pt x="0" y="0"/>
                  </a:moveTo>
                  <a:lnTo>
                    <a:pt x="0" y="0"/>
                  </a:lnTo>
                  <a:lnTo>
                    <a:pt x="95" y="134"/>
                  </a:lnTo>
                  <a:moveTo>
                    <a:pt x="191" y="269"/>
                  </a:moveTo>
                  <a:lnTo>
                    <a:pt x="191" y="269"/>
                  </a:lnTo>
                  <a:lnTo>
                    <a:pt x="286" y="404"/>
                  </a:lnTo>
                  <a:moveTo>
                    <a:pt x="382" y="539"/>
                  </a:moveTo>
                  <a:lnTo>
                    <a:pt x="382" y="539"/>
                  </a:lnTo>
                  <a:lnTo>
                    <a:pt x="477" y="674"/>
                  </a:lnTo>
                  <a:moveTo>
                    <a:pt x="572" y="809"/>
                  </a:moveTo>
                  <a:lnTo>
                    <a:pt x="572" y="809"/>
                  </a:lnTo>
                  <a:lnTo>
                    <a:pt x="668" y="944"/>
                  </a:lnTo>
                  <a:moveTo>
                    <a:pt x="763" y="1079"/>
                  </a:moveTo>
                  <a:lnTo>
                    <a:pt x="763" y="1079"/>
                  </a:lnTo>
                  <a:lnTo>
                    <a:pt x="859" y="1214"/>
                  </a:lnTo>
                  <a:moveTo>
                    <a:pt x="954" y="1349"/>
                  </a:moveTo>
                  <a:lnTo>
                    <a:pt x="954" y="1349"/>
                  </a:lnTo>
                  <a:lnTo>
                    <a:pt x="1050" y="1484"/>
                  </a:lnTo>
                  <a:moveTo>
                    <a:pt x="1145" y="1619"/>
                  </a:moveTo>
                  <a:lnTo>
                    <a:pt x="1145" y="1619"/>
                  </a:lnTo>
                  <a:lnTo>
                    <a:pt x="1240" y="1754"/>
                  </a:lnTo>
                  <a:moveTo>
                    <a:pt x="1336" y="1889"/>
                  </a:moveTo>
                  <a:lnTo>
                    <a:pt x="1336" y="1889"/>
                  </a:lnTo>
                  <a:lnTo>
                    <a:pt x="1431" y="2024"/>
                  </a:lnTo>
                  <a:moveTo>
                    <a:pt x="1527" y="2159"/>
                  </a:moveTo>
                  <a:lnTo>
                    <a:pt x="1527" y="2159"/>
                  </a:lnTo>
                  <a:lnTo>
                    <a:pt x="1622" y="2294"/>
                  </a:lnTo>
                  <a:moveTo>
                    <a:pt x="1718" y="2429"/>
                  </a:moveTo>
                  <a:lnTo>
                    <a:pt x="1718" y="2429"/>
                  </a:lnTo>
                  <a:lnTo>
                    <a:pt x="1813" y="2564"/>
                  </a:lnTo>
                  <a:moveTo>
                    <a:pt x="1908" y="2699"/>
                  </a:moveTo>
                  <a:lnTo>
                    <a:pt x="1908" y="2699"/>
                  </a:lnTo>
                  <a:lnTo>
                    <a:pt x="2004" y="2834"/>
                  </a:lnTo>
                  <a:moveTo>
                    <a:pt x="2099" y="2969"/>
                  </a:moveTo>
                  <a:lnTo>
                    <a:pt x="2099" y="2969"/>
                  </a:lnTo>
                  <a:lnTo>
                    <a:pt x="2195" y="310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247">
              <a:extLst>
                <a:ext uri="{FF2B5EF4-FFF2-40B4-BE49-F238E27FC236}">
                  <a16:creationId xmlns:a16="http://schemas.microsoft.com/office/drawing/2014/main" id="{2C4C8AB3-7016-44EE-A8BE-F07FC0F72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238" y="4911725"/>
              <a:ext cx="47625" cy="55562"/>
            </a:xfrm>
            <a:custGeom>
              <a:avLst/>
              <a:gdLst>
                <a:gd name="T0" fmla="*/ 30 w 76"/>
                <a:gd name="T1" fmla="*/ 0 h 88"/>
                <a:gd name="T2" fmla="*/ 30 w 76"/>
                <a:gd name="T3" fmla="*/ 0 h 88"/>
                <a:gd name="T4" fmla="*/ 76 w 76"/>
                <a:gd name="T5" fmla="*/ 65 h 88"/>
                <a:gd name="T6" fmla="*/ 0 w 76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88">
                  <a:moveTo>
                    <a:pt x="30" y="0"/>
                  </a:moveTo>
                  <a:lnTo>
                    <a:pt x="30" y="0"/>
                  </a:lnTo>
                  <a:lnTo>
                    <a:pt x="76" y="65"/>
                  </a:lnTo>
                  <a:lnTo>
                    <a:pt x="0" y="88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248">
              <a:extLst>
                <a:ext uri="{FF2B5EF4-FFF2-40B4-BE49-F238E27FC236}">
                  <a16:creationId xmlns:a16="http://schemas.microsoft.com/office/drawing/2014/main" id="{563FA209-4CD4-4E89-A121-9E1AC04A3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125" y="4995863"/>
              <a:ext cx="1438275" cy="430212"/>
            </a:xfrm>
            <a:custGeom>
              <a:avLst/>
              <a:gdLst>
                <a:gd name="T0" fmla="*/ 2308 w 2308"/>
                <a:gd name="T1" fmla="*/ 0 h 689"/>
                <a:gd name="T2" fmla="*/ 2308 w 2308"/>
                <a:gd name="T3" fmla="*/ 0 h 689"/>
                <a:gd name="T4" fmla="*/ 2154 w 2308"/>
                <a:gd name="T5" fmla="*/ 46 h 689"/>
                <a:gd name="T6" fmla="*/ 2000 w 2308"/>
                <a:gd name="T7" fmla="*/ 92 h 689"/>
                <a:gd name="T8" fmla="*/ 2000 w 2308"/>
                <a:gd name="T9" fmla="*/ 92 h 689"/>
                <a:gd name="T10" fmla="*/ 1846 w 2308"/>
                <a:gd name="T11" fmla="*/ 138 h 689"/>
                <a:gd name="T12" fmla="*/ 1693 w 2308"/>
                <a:gd name="T13" fmla="*/ 184 h 689"/>
                <a:gd name="T14" fmla="*/ 1693 w 2308"/>
                <a:gd name="T15" fmla="*/ 184 h 689"/>
                <a:gd name="T16" fmla="*/ 1539 w 2308"/>
                <a:gd name="T17" fmla="*/ 230 h 689"/>
                <a:gd name="T18" fmla="*/ 1385 w 2308"/>
                <a:gd name="T19" fmla="*/ 275 h 689"/>
                <a:gd name="T20" fmla="*/ 1385 w 2308"/>
                <a:gd name="T21" fmla="*/ 275 h 689"/>
                <a:gd name="T22" fmla="*/ 1231 w 2308"/>
                <a:gd name="T23" fmla="*/ 321 h 689"/>
                <a:gd name="T24" fmla="*/ 1077 w 2308"/>
                <a:gd name="T25" fmla="*/ 367 h 689"/>
                <a:gd name="T26" fmla="*/ 1077 w 2308"/>
                <a:gd name="T27" fmla="*/ 367 h 689"/>
                <a:gd name="T28" fmla="*/ 923 w 2308"/>
                <a:gd name="T29" fmla="*/ 413 h 689"/>
                <a:gd name="T30" fmla="*/ 770 w 2308"/>
                <a:gd name="T31" fmla="*/ 459 h 689"/>
                <a:gd name="T32" fmla="*/ 770 w 2308"/>
                <a:gd name="T33" fmla="*/ 459 h 689"/>
                <a:gd name="T34" fmla="*/ 616 w 2308"/>
                <a:gd name="T35" fmla="*/ 505 h 689"/>
                <a:gd name="T36" fmla="*/ 462 w 2308"/>
                <a:gd name="T37" fmla="*/ 551 h 689"/>
                <a:gd name="T38" fmla="*/ 462 w 2308"/>
                <a:gd name="T39" fmla="*/ 551 h 689"/>
                <a:gd name="T40" fmla="*/ 308 w 2308"/>
                <a:gd name="T41" fmla="*/ 597 h 689"/>
                <a:gd name="T42" fmla="*/ 154 w 2308"/>
                <a:gd name="T43" fmla="*/ 643 h 689"/>
                <a:gd name="T44" fmla="*/ 154 w 2308"/>
                <a:gd name="T45" fmla="*/ 643 h 689"/>
                <a:gd name="T46" fmla="*/ 0 w 2308"/>
                <a:gd name="T47" fmla="*/ 68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08" h="689">
                  <a:moveTo>
                    <a:pt x="2308" y="0"/>
                  </a:moveTo>
                  <a:lnTo>
                    <a:pt x="2308" y="0"/>
                  </a:lnTo>
                  <a:lnTo>
                    <a:pt x="2154" y="46"/>
                  </a:lnTo>
                  <a:moveTo>
                    <a:pt x="2000" y="92"/>
                  </a:moveTo>
                  <a:lnTo>
                    <a:pt x="2000" y="92"/>
                  </a:lnTo>
                  <a:lnTo>
                    <a:pt x="1846" y="138"/>
                  </a:lnTo>
                  <a:moveTo>
                    <a:pt x="1693" y="184"/>
                  </a:moveTo>
                  <a:lnTo>
                    <a:pt x="1693" y="184"/>
                  </a:lnTo>
                  <a:lnTo>
                    <a:pt x="1539" y="230"/>
                  </a:lnTo>
                  <a:moveTo>
                    <a:pt x="1385" y="275"/>
                  </a:moveTo>
                  <a:lnTo>
                    <a:pt x="1385" y="275"/>
                  </a:lnTo>
                  <a:lnTo>
                    <a:pt x="1231" y="321"/>
                  </a:lnTo>
                  <a:moveTo>
                    <a:pt x="1077" y="367"/>
                  </a:moveTo>
                  <a:lnTo>
                    <a:pt x="1077" y="367"/>
                  </a:lnTo>
                  <a:lnTo>
                    <a:pt x="923" y="413"/>
                  </a:lnTo>
                  <a:moveTo>
                    <a:pt x="770" y="459"/>
                  </a:moveTo>
                  <a:lnTo>
                    <a:pt x="770" y="459"/>
                  </a:lnTo>
                  <a:lnTo>
                    <a:pt x="616" y="505"/>
                  </a:lnTo>
                  <a:moveTo>
                    <a:pt x="462" y="551"/>
                  </a:moveTo>
                  <a:lnTo>
                    <a:pt x="462" y="551"/>
                  </a:lnTo>
                  <a:lnTo>
                    <a:pt x="308" y="597"/>
                  </a:lnTo>
                  <a:moveTo>
                    <a:pt x="154" y="643"/>
                  </a:moveTo>
                  <a:lnTo>
                    <a:pt x="154" y="643"/>
                  </a:lnTo>
                  <a:lnTo>
                    <a:pt x="0" y="689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249">
              <a:extLst>
                <a:ext uri="{FF2B5EF4-FFF2-40B4-BE49-F238E27FC236}">
                  <a16:creationId xmlns:a16="http://schemas.microsoft.com/office/drawing/2014/main" id="{99700C0A-566A-4394-99F6-A6B5F71F5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663" y="5453063"/>
              <a:ext cx="47625" cy="15875"/>
            </a:xfrm>
            <a:custGeom>
              <a:avLst/>
              <a:gdLst>
                <a:gd name="T0" fmla="*/ 77 w 77"/>
                <a:gd name="T1" fmla="*/ 0 h 23"/>
                <a:gd name="T2" fmla="*/ 77 w 77"/>
                <a:gd name="T3" fmla="*/ 0 h 23"/>
                <a:gd name="T4" fmla="*/ 0 w 7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23">
                  <a:moveTo>
                    <a:pt x="77" y="0"/>
                  </a:moveTo>
                  <a:lnTo>
                    <a:pt x="77" y="0"/>
                  </a:lnTo>
                  <a:lnTo>
                    <a:pt x="0" y="2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250">
              <a:extLst>
                <a:ext uri="{FF2B5EF4-FFF2-40B4-BE49-F238E27FC236}">
                  <a16:creationId xmlns:a16="http://schemas.microsoft.com/office/drawing/2014/main" id="{3EF24341-3792-4CBC-AE5B-C423049AD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6380163"/>
              <a:ext cx="39688" cy="49212"/>
            </a:xfrm>
            <a:custGeom>
              <a:avLst/>
              <a:gdLst>
                <a:gd name="T0" fmla="*/ 6 w 64"/>
                <a:gd name="T1" fmla="*/ 0 h 80"/>
                <a:gd name="T2" fmla="*/ 6 w 64"/>
                <a:gd name="T3" fmla="*/ 0 h 80"/>
                <a:gd name="T4" fmla="*/ 0 w 64"/>
                <a:gd name="T5" fmla="*/ 80 h 80"/>
                <a:gd name="T6" fmla="*/ 64 w 64"/>
                <a:gd name="T7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80">
                  <a:moveTo>
                    <a:pt x="6" y="0"/>
                  </a:moveTo>
                  <a:lnTo>
                    <a:pt x="6" y="0"/>
                  </a:lnTo>
                  <a:lnTo>
                    <a:pt x="0" y="80"/>
                  </a:lnTo>
                  <a:lnTo>
                    <a:pt x="64" y="3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251">
              <a:extLst>
                <a:ext uri="{FF2B5EF4-FFF2-40B4-BE49-F238E27FC236}">
                  <a16:creationId xmlns:a16="http://schemas.microsoft.com/office/drawing/2014/main" id="{3E5F1318-8D4A-4D5C-907A-27AAC5F2C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9800" y="5248275"/>
              <a:ext cx="1501775" cy="1093787"/>
            </a:xfrm>
            <a:custGeom>
              <a:avLst/>
              <a:gdLst>
                <a:gd name="T0" fmla="*/ 0 w 2408"/>
                <a:gd name="T1" fmla="*/ 1753 h 1753"/>
                <a:gd name="T2" fmla="*/ 0 w 2408"/>
                <a:gd name="T3" fmla="*/ 1753 h 1753"/>
                <a:gd name="T4" fmla="*/ 127 w 2408"/>
                <a:gd name="T5" fmla="*/ 1661 h 1753"/>
                <a:gd name="T6" fmla="*/ 254 w 2408"/>
                <a:gd name="T7" fmla="*/ 1569 h 1753"/>
                <a:gd name="T8" fmla="*/ 254 w 2408"/>
                <a:gd name="T9" fmla="*/ 1569 h 1753"/>
                <a:gd name="T10" fmla="*/ 380 w 2408"/>
                <a:gd name="T11" fmla="*/ 1477 h 1753"/>
                <a:gd name="T12" fmla="*/ 507 w 2408"/>
                <a:gd name="T13" fmla="*/ 1384 h 1753"/>
                <a:gd name="T14" fmla="*/ 507 w 2408"/>
                <a:gd name="T15" fmla="*/ 1384 h 1753"/>
                <a:gd name="T16" fmla="*/ 634 w 2408"/>
                <a:gd name="T17" fmla="*/ 1292 h 1753"/>
                <a:gd name="T18" fmla="*/ 761 w 2408"/>
                <a:gd name="T19" fmla="*/ 1200 h 1753"/>
                <a:gd name="T20" fmla="*/ 761 w 2408"/>
                <a:gd name="T21" fmla="*/ 1200 h 1753"/>
                <a:gd name="T22" fmla="*/ 887 w 2408"/>
                <a:gd name="T23" fmla="*/ 1108 h 1753"/>
                <a:gd name="T24" fmla="*/ 1014 w 2408"/>
                <a:gd name="T25" fmla="*/ 1015 h 1753"/>
                <a:gd name="T26" fmla="*/ 1014 w 2408"/>
                <a:gd name="T27" fmla="*/ 1015 h 1753"/>
                <a:gd name="T28" fmla="*/ 1141 w 2408"/>
                <a:gd name="T29" fmla="*/ 923 h 1753"/>
                <a:gd name="T30" fmla="*/ 1267 w 2408"/>
                <a:gd name="T31" fmla="*/ 831 h 1753"/>
                <a:gd name="T32" fmla="*/ 1267 w 2408"/>
                <a:gd name="T33" fmla="*/ 831 h 1753"/>
                <a:gd name="T34" fmla="*/ 1394 w 2408"/>
                <a:gd name="T35" fmla="*/ 739 h 1753"/>
                <a:gd name="T36" fmla="*/ 1521 w 2408"/>
                <a:gd name="T37" fmla="*/ 646 h 1753"/>
                <a:gd name="T38" fmla="*/ 1521 w 2408"/>
                <a:gd name="T39" fmla="*/ 646 h 1753"/>
                <a:gd name="T40" fmla="*/ 1648 w 2408"/>
                <a:gd name="T41" fmla="*/ 554 h 1753"/>
                <a:gd name="T42" fmla="*/ 1774 w 2408"/>
                <a:gd name="T43" fmla="*/ 462 h 1753"/>
                <a:gd name="T44" fmla="*/ 1774 w 2408"/>
                <a:gd name="T45" fmla="*/ 462 h 1753"/>
                <a:gd name="T46" fmla="*/ 1901 w 2408"/>
                <a:gd name="T47" fmla="*/ 370 h 1753"/>
                <a:gd name="T48" fmla="*/ 2028 w 2408"/>
                <a:gd name="T49" fmla="*/ 277 h 1753"/>
                <a:gd name="T50" fmla="*/ 2028 w 2408"/>
                <a:gd name="T51" fmla="*/ 277 h 1753"/>
                <a:gd name="T52" fmla="*/ 2155 w 2408"/>
                <a:gd name="T53" fmla="*/ 185 h 1753"/>
                <a:gd name="T54" fmla="*/ 2281 w 2408"/>
                <a:gd name="T55" fmla="*/ 93 h 1753"/>
                <a:gd name="T56" fmla="*/ 2281 w 2408"/>
                <a:gd name="T57" fmla="*/ 93 h 1753"/>
                <a:gd name="T58" fmla="*/ 2408 w 2408"/>
                <a:gd name="T59" fmla="*/ 0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08" h="1753">
                  <a:moveTo>
                    <a:pt x="0" y="1753"/>
                  </a:moveTo>
                  <a:lnTo>
                    <a:pt x="0" y="1753"/>
                  </a:lnTo>
                  <a:lnTo>
                    <a:pt x="127" y="1661"/>
                  </a:lnTo>
                  <a:moveTo>
                    <a:pt x="254" y="1569"/>
                  </a:moveTo>
                  <a:lnTo>
                    <a:pt x="254" y="1569"/>
                  </a:lnTo>
                  <a:lnTo>
                    <a:pt x="380" y="1477"/>
                  </a:lnTo>
                  <a:moveTo>
                    <a:pt x="507" y="1384"/>
                  </a:moveTo>
                  <a:lnTo>
                    <a:pt x="507" y="1384"/>
                  </a:lnTo>
                  <a:lnTo>
                    <a:pt x="634" y="1292"/>
                  </a:lnTo>
                  <a:moveTo>
                    <a:pt x="761" y="1200"/>
                  </a:moveTo>
                  <a:lnTo>
                    <a:pt x="761" y="1200"/>
                  </a:lnTo>
                  <a:lnTo>
                    <a:pt x="887" y="1108"/>
                  </a:lnTo>
                  <a:moveTo>
                    <a:pt x="1014" y="1015"/>
                  </a:moveTo>
                  <a:lnTo>
                    <a:pt x="1014" y="1015"/>
                  </a:lnTo>
                  <a:lnTo>
                    <a:pt x="1141" y="923"/>
                  </a:lnTo>
                  <a:moveTo>
                    <a:pt x="1267" y="831"/>
                  </a:moveTo>
                  <a:lnTo>
                    <a:pt x="1267" y="831"/>
                  </a:lnTo>
                  <a:lnTo>
                    <a:pt x="1394" y="739"/>
                  </a:lnTo>
                  <a:moveTo>
                    <a:pt x="1521" y="646"/>
                  </a:moveTo>
                  <a:lnTo>
                    <a:pt x="1521" y="646"/>
                  </a:lnTo>
                  <a:lnTo>
                    <a:pt x="1648" y="554"/>
                  </a:lnTo>
                  <a:moveTo>
                    <a:pt x="1774" y="462"/>
                  </a:moveTo>
                  <a:lnTo>
                    <a:pt x="1774" y="462"/>
                  </a:lnTo>
                  <a:lnTo>
                    <a:pt x="1901" y="370"/>
                  </a:lnTo>
                  <a:moveTo>
                    <a:pt x="2028" y="277"/>
                  </a:moveTo>
                  <a:lnTo>
                    <a:pt x="2028" y="277"/>
                  </a:lnTo>
                  <a:lnTo>
                    <a:pt x="2155" y="185"/>
                  </a:lnTo>
                  <a:moveTo>
                    <a:pt x="2281" y="93"/>
                  </a:moveTo>
                  <a:lnTo>
                    <a:pt x="2281" y="93"/>
                  </a:lnTo>
                  <a:lnTo>
                    <a:pt x="2408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252">
              <a:extLst>
                <a:ext uri="{FF2B5EF4-FFF2-40B4-BE49-F238E27FC236}">
                  <a16:creationId xmlns:a16="http://schemas.microsoft.com/office/drawing/2014/main" id="{48016638-8FE7-42BA-B40E-F8FA0EB8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5118100"/>
              <a:ext cx="39688" cy="73025"/>
            </a:xfrm>
            <a:custGeom>
              <a:avLst/>
              <a:gdLst>
                <a:gd name="T0" fmla="*/ 0 w 64"/>
                <a:gd name="T1" fmla="*/ 118 h 118"/>
                <a:gd name="T2" fmla="*/ 0 w 64"/>
                <a:gd name="T3" fmla="*/ 118 h 118"/>
                <a:gd name="T4" fmla="*/ 64 w 64"/>
                <a:gd name="T5" fmla="*/ 71 h 118"/>
                <a:gd name="T6" fmla="*/ 27 w 64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18">
                  <a:moveTo>
                    <a:pt x="0" y="118"/>
                  </a:moveTo>
                  <a:lnTo>
                    <a:pt x="0" y="118"/>
                  </a:lnTo>
                  <a:lnTo>
                    <a:pt x="64" y="71"/>
                  </a:lnTo>
                  <a:lnTo>
                    <a:pt x="27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253">
              <a:extLst>
                <a:ext uri="{FF2B5EF4-FFF2-40B4-BE49-F238E27FC236}">
                  <a16:creationId xmlns:a16="http://schemas.microsoft.com/office/drawing/2014/main" id="{6DD9ED2C-216A-4A15-83D4-2EFBB5B71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4025" y="3578225"/>
              <a:ext cx="768350" cy="1454150"/>
            </a:xfrm>
            <a:custGeom>
              <a:avLst/>
              <a:gdLst>
                <a:gd name="T0" fmla="*/ 1232 w 1232"/>
                <a:gd name="T1" fmla="*/ 2330 h 2330"/>
                <a:gd name="T2" fmla="*/ 1232 w 1232"/>
                <a:gd name="T3" fmla="*/ 2330 h 2330"/>
                <a:gd name="T4" fmla="*/ 1159 w 1232"/>
                <a:gd name="T5" fmla="*/ 2193 h 2330"/>
                <a:gd name="T6" fmla="*/ 1087 w 1232"/>
                <a:gd name="T7" fmla="*/ 2056 h 2330"/>
                <a:gd name="T8" fmla="*/ 1087 w 1232"/>
                <a:gd name="T9" fmla="*/ 2056 h 2330"/>
                <a:gd name="T10" fmla="*/ 1014 w 1232"/>
                <a:gd name="T11" fmla="*/ 1919 h 2330"/>
                <a:gd name="T12" fmla="*/ 942 w 1232"/>
                <a:gd name="T13" fmla="*/ 1782 h 2330"/>
                <a:gd name="T14" fmla="*/ 942 w 1232"/>
                <a:gd name="T15" fmla="*/ 1782 h 2330"/>
                <a:gd name="T16" fmla="*/ 869 w 1232"/>
                <a:gd name="T17" fmla="*/ 1645 h 2330"/>
                <a:gd name="T18" fmla="*/ 797 w 1232"/>
                <a:gd name="T19" fmla="*/ 1508 h 2330"/>
                <a:gd name="T20" fmla="*/ 797 w 1232"/>
                <a:gd name="T21" fmla="*/ 1508 h 2330"/>
                <a:gd name="T22" fmla="*/ 724 w 1232"/>
                <a:gd name="T23" fmla="*/ 1371 h 2330"/>
                <a:gd name="T24" fmla="*/ 652 w 1232"/>
                <a:gd name="T25" fmla="*/ 1234 h 2330"/>
                <a:gd name="T26" fmla="*/ 652 w 1232"/>
                <a:gd name="T27" fmla="*/ 1234 h 2330"/>
                <a:gd name="T28" fmla="*/ 580 w 1232"/>
                <a:gd name="T29" fmla="*/ 1097 h 2330"/>
                <a:gd name="T30" fmla="*/ 507 w 1232"/>
                <a:gd name="T31" fmla="*/ 959 h 2330"/>
                <a:gd name="T32" fmla="*/ 507 w 1232"/>
                <a:gd name="T33" fmla="*/ 959 h 2330"/>
                <a:gd name="T34" fmla="*/ 435 w 1232"/>
                <a:gd name="T35" fmla="*/ 822 h 2330"/>
                <a:gd name="T36" fmla="*/ 362 w 1232"/>
                <a:gd name="T37" fmla="*/ 685 h 2330"/>
                <a:gd name="T38" fmla="*/ 362 w 1232"/>
                <a:gd name="T39" fmla="*/ 685 h 2330"/>
                <a:gd name="T40" fmla="*/ 290 w 1232"/>
                <a:gd name="T41" fmla="*/ 548 h 2330"/>
                <a:gd name="T42" fmla="*/ 217 w 1232"/>
                <a:gd name="T43" fmla="*/ 411 h 2330"/>
                <a:gd name="T44" fmla="*/ 217 w 1232"/>
                <a:gd name="T45" fmla="*/ 411 h 2330"/>
                <a:gd name="T46" fmla="*/ 145 w 1232"/>
                <a:gd name="T47" fmla="*/ 274 h 2330"/>
                <a:gd name="T48" fmla="*/ 72 w 1232"/>
                <a:gd name="T49" fmla="*/ 137 h 2330"/>
                <a:gd name="T50" fmla="*/ 72 w 1232"/>
                <a:gd name="T51" fmla="*/ 137 h 2330"/>
                <a:gd name="T52" fmla="*/ 0 w 1232"/>
                <a:gd name="T53" fmla="*/ 0 h 2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32" h="2330">
                  <a:moveTo>
                    <a:pt x="1232" y="2330"/>
                  </a:moveTo>
                  <a:lnTo>
                    <a:pt x="1232" y="2330"/>
                  </a:lnTo>
                  <a:lnTo>
                    <a:pt x="1159" y="2193"/>
                  </a:lnTo>
                  <a:moveTo>
                    <a:pt x="1087" y="2056"/>
                  </a:moveTo>
                  <a:lnTo>
                    <a:pt x="1087" y="2056"/>
                  </a:lnTo>
                  <a:lnTo>
                    <a:pt x="1014" y="1919"/>
                  </a:lnTo>
                  <a:moveTo>
                    <a:pt x="942" y="1782"/>
                  </a:moveTo>
                  <a:lnTo>
                    <a:pt x="942" y="1782"/>
                  </a:lnTo>
                  <a:lnTo>
                    <a:pt x="869" y="1645"/>
                  </a:lnTo>
                  <a:moveTo>
                    <a:pt x="797" y="1508"/>
                  </a:moveTo>
                  <a:lnTo>
                    <a:pt x="797" y="1508"/>
                  </a:lnTo>
                  <a:lnTo>
                    <a:pt x="724" y="1371"/>
                  </a:lnTo>
                  <a:moveTo>
                    <a:pt x="652" y="1234"/>
                  </a:moveTo>
                  <a:lnTo>
                    <a:pt x="652" y="1234"/>
                  </a:lnTo>
                  <a:lnTo>
                    <a:pt x="580" y="1097"/>
                  </a:lnTo>
                  <a:moveTo>
                    <a:pt x="507" y="959"/>
                  </a:moveTo>
                  <a:lnTo>
                    <a:pt x="507" y="959"/>
                  </a:lnTo>
                  <a:lnTo>
                    <a:pt x="435" y="822"/>
                  </a:lnTo>
                  <a:moveTo>
                    <a:pt x="362" y="685"/>
                  </a:moveTo>
                  <a:lnTo>
                    <a:pt x="362" y="685"/>
                  </a:lnTo>
                  <a:lnTo>
                    <a:pt x="290" y="548"/>
                  </a:lnTo>
                  <a:moveTo>
                    <a:pt x="217" y="411"/>
                  </a:moveTo>
                  <a:lnTo>
                    <a:pt x="217" y="411"/>
                  </a:lnTo>
                  <a:lnTo>
                    <a:pt x="145" y="274"/>
                  </a:lnTo>
                  <a:moveTo>
                    <a:pt x="72" y="137"/>
                  </a:moveTo>
                  <a:lnTo>
                    <a:pt x="72" y="137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254">
              <a:extLst>
                <a:ext uri="{FF2B5EF4-FFF2-40B4-BE49-F238E27FC236}">
                  <a16:creationId xmlns:a16="http://schemas.microsoft.com/office/drawing/2014/main" id="{145F1E6A-32B5-4321-AA93-00510F480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538" y="3448050"/>
              <a:ext cx="46038" cy="44450"/>
            </a:xfrm>
            <a:custGeom>
              <a:avLst/>
              <a:gdLst>
                <a:gd name="T0" fmla="*/ 72 w 72"/>
                <a:gd name="T1" fmla="*/ 71 h 72"/>
                <a:gd name="T2" fmla="*/ 72 w 72"/>
                <a:gd name="T3" fmla="*/ 71 h 72"/>
                <a:gd name="T4" fmla="*/ 34 w 72"/>
                <a:gd name="T5" fmla="*/ 0 h 72"/>
                <a:gd name="T6" fmla="*/ 0 w 72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72">
                  <a:moveTo>
                    <a:pt x="72" y="71"/>
                  </a:moveTo>
                  <a:lnTo>
                    <a:pt x="72" y="71"/>
                  </a:lnTo>
                  <a:lnTo>
                    <a:pt x="34" y="0"/>
                  </a:lnTo>
                  <a:lnTo>
                    <a:pt x="0" y="7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255">
              <a:extLst>
                <a:ext uri="{FF2B5EF4-FFF2-40B4-BE49-F238E27FC236}">
                  <a16:creationId xmlns:a16="http://schemas.microsoft.com/office/drawing/2014/main" id="{C8D0B501-5423-414A-AEC4-1F043A64C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1850" y="3581400"/>
              <a:ext cx="758825" cy="2700337"/>
            </a:xfrm>
            <a:custGeom>
              <a:avLst/>
              <a:gdLst>
                <a:gd name="T0" fmla="*/ 1218 w 1218"/>
                <a:gd name="T1" fmla="*/ 0 h 4327"/>
                <a:gd name="T2" fmla="*/ 1218 w 1218"/>
                <a:gd name="T3" fmla="*/ 0 h 4327"/>
                <a:gd name="T4" fmla="*/ 1150 w 1218"/>
                <a:gd name="T5" fmla="*/ 142 h 4327"/>
                <a:gd name="T6" fmla="*/ 1081 w 1218"/>
                <a:gd name="T7" fmla="*/ 285 h 4327"/>
                <a:gd name="T8" fmla="*/ 1081 w 1218"/>
                <a:gd name="T9" fmla="*/ 285 h 4327"/>
                <a:gd name="T10" fmla="*/ 1013 w 1218"/>
                <a:gd name="T11" fmla="*/ 427 h 4327"/>
                <a:gd name="T12" fmla="*/ 944 w 1218"/>
                <a:gd name="T13" fmla="*/ 569 h 4327"/>
                <a:gd name="T14" fmla="*/ 944 w 1218"/>
                <a:gd name="T15" fmla="*/ 569 h 4327"/>
                <a:gd name="T16" fmla="*/ 876 w 1218"/>
                <a:gd name="T17" fmla="*/ 711 h 4327"/>
                <a:gd name="T18" fmla="*/ 808 w 1218"/>
                <a:gd name="T19" fmla="*/ 853 h 4327"/>
                <a:gd name="T20" fmla="*/ 808 w 1218"/>
                <a:gd name="T21" fmla="*/ 853 h 4327"/>
                <a:gd name="T22" fmla="*/ 739 w 1218"/>
                <a:gd name="T23" fmla="*/ 995 h 4327"/>
                <a:gd name="T24" fmla="*/ 671 w 1218"/>
                <a:gd name="T25" fmla="*/ 1137 h 4327"/>
                <a:gd name="T26" fmla="*/ 671 w 1218"/>
                <a:gd name="T27" fmla="*/ 1137 h 4327"/>
                <a:gd name="T28" fmla="*/ 602 w 1218"/>
                <a:gd name="T29" fmla="*/ 1279 h 4327"/>
                <a:gd name="T30" fmla="*/ 534 w 1218"/>
                <a:gd name="T31" fmla="*/ 1421 h 4327"/>
                <a:gd name="T32" fmla="*/ 534 w 1218"/>
                <a:gd name="T33" fmla="*/ 1421 h 4327"/>
                <a:gd name="T34" fmla="*/ 465 w 1218"/>
                <a:gd name="T35" fmla="*/ 1564 h 4327"/>
                <a:gd name="T36" fmla="*/ 397 w 1218"/>
                <a:gd name="T37" fmla="*/ 1706 h 4327"/>
                <a:gd name="T38" fmla="*/ 397 w 1218"/>
                <a:gd name="T39" fmla="*/ 1706 h 4327"/>
                <a:gd name="T40" fmla="*/ 329 w 1218"/>
                <a:gd name="T41" fmla="*/ 1848 h 4327"/>
                <a:gd name="T42" fmla="*/ 260 w 1218"/>
                <a:gd name="T43" fmla="*/ 1990 h 4327"/>
                <a:gd name="T44" fmla="*/ 260 w 1218"/>
                <a:gd name="T45" fmla="*/ 1990 h 4327"/>
                <a:gd name="T46" fmla="*/ 192 w 1218"/>
                <a:gd name="T47" fmla="*/ 2132 h 4327"/>
                <a:gd name="T48" fmla="*/ 154 w 1218"/>
                <a:gd name="T49" fmla="*/ 2282 h 4327"/>
                <a:gd name="T50" fmla="*/ 154 w 1218"/>
                <a:gd name="T51" fmla="*/ 2282 h 4327"/>
                <a:gd name="T52" fmla="*/ 142 w 1218"/>
                <a:gd name="T53" fmla="*/ 2439 h 4327"/>
                <a:gd name="T54" fmla="*/ 130 w 1218"/>
                <a:gd name="T55" fmla="*/ 2597 h 4327"/>
                <a:gd name="T56" fmla="*/ 130 w 1218"/>
                <a:gd name="T57" fmla="*/ 2597 h 4327"/>
                <a:gd name="T58" fmla="*/ 118 w 1218"/>
                <a:gd name="T59" fmla="*/ 2754 h 4327"/>
                <a:gd name="T60" fmla="*/ 106 w 1218"/>
                <a:gd name="T61" fmla="*/ 2911 h 4327"/>
                <a:gd name="T62" fmla="*/ 106 w 1218"/>
                <a:gd name="T63" fmla="*/ 2911 h 4327"/>
                <a:gd name="T64" fmla="*/ 95 w 1218"/>
                <a:gd name="T65" fmla="*/ 3069 h 4327"/>
                <a:gd name="T66" fmla="*/ 83 w 1218"/>
                <a:gd name="T67" fmla="*/ 3226 h 4327"/>
                <a:gd name="T68" fmla="*/ 83 w 1218"/>
                <a:gd name="T69" fmla="*/ 3226 h 4327"/>
                <a:gd name="T70" fmla="*/ 71 w 1218"/>
                <a:gd name="T71" fmla="*/ 3383 h 4327"/>
                <a:gd name="T72" fmla="*/ 59 w 1218"/>
                <a:gd name="T73" fmla="*/ 3540 h 4327"/>
                <a:gd name="T74" fmla="*/ 59 w 1218"/>
                <a:gd name="T75" fmla="*/ 3540 h 4327"/>
                <a:gd name="T76" fmla="*/ 47 w 1218"/>
                <a:gd name="T77" fmla="*/ 3698 h 4327"/>
                <a:gd name="T78" fmla="*/ 35 w 1218"/>
                <a:gd name="T79" fmla="*/ 3855 h 4327"/>
                <a:gd name="T80" fmla="*/ 35 w 1218"/>
                <a:gd name="T81" fmla="*/ 3855 h 4327"/>
                <a:gd name="T82" fmla="*/ 23 w 1218"/>
                <a:gd name="T83" fmla="*/ 4012 h 4327"/>
                <a:gd name="T84" fmla="*/ 11 w 1218"/>
                <a:gd name="T85" fmla="*/ 4169 h 4327"/>
                <a:gd name="T86" fmla="*/ 11 w 1218"/>
                <a:gd name="T87" fmla="*/ 4169 h 4327"/>
                <a:gd name="T88" fmla="*/ 0 w 1218"/>
                <a:gd name="T89" fmla="*/ 4327 h 4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8" h="4327">
                  <a:moveTo>
                    <a:pt x="1218" y="0"/>
                  </a:moveTo>
                  <a:lnTo>
                    <a:pt x="1218" y="0"/>
                  </a:lnTo>
                  <a:lnTo>
                    <a:pt x="1150" y="142"/>
                  </a:lnTo>
                  <a:moveTo>
                    <a:pt x="1081" y="285"/>
                  </a:moveTo>
                  <a:lnTo>
                    <a:pt x="1081" y="285"/>
                  </a:lnTo>
                  <a:lnTo>
                    <a:pt x="1013" y="427"/>
                  </a:lnTo>
                  <a:moveTo>
                    <a:pt x="944" y="569"/>
                  </a:moveTo>
                  <a:lnTo>
                    <a:pt x="944" y="569"/>
                  </a:lnTo>
                  <a:lnTo>
                    <a:pt x="876" y="711"/>
                  </a:lnTo>
                  <a:moveTo>
                    <a:pt x="808" y="853"/>
                  </a:moveTo>
                  <a:lnTo>
                    <a:pt x="808" y="853"/>
                  </a:lnTo>
                  <a:lnTo>
                    <a:pt x="739" y="995"/>
                  </a:lnTo>
                  <a:moveTo>
                    <a:pt x="671" y="1137"/>
                  </a:moveTo>
                  <a:lnTo>
                    <a:pt x="671" y="1137"/>
                  </a:lnTo>
                  <a:lnTo>
                    <a:pt x="602" y="1279"/>
                  </a:lnTo>
                  <a:moveTo>
                    <a:pt x="534" y="1421"/>
                  </a:moveTo>
                  <a:lnTo>
                    <a:pt x="534" y="1421"/>
                  </a:lnTo>
                  <a:lnTo>
                    <a:pt x="465" y="1564"/>
                  </a:lnTo>
                  <a:moveTo>
                    <a:pt x="397" y="1706"/>
                  </a:moveTo>
                  <a:lnTo>
                    <a:pt x="397" y="1706"/>
                  </a:lnTo>
                  <a:lnTo>
                    <a:pt x="329" y="1848"/>
                  </a:lnTo>
                  <a:moveTo>
                    <a:pt x="260" y="1990"/>
                  </a:moveTo>
                  <a:lnTo>
                    <a:pt x="260" y="1990"/>
                  </a:lnTo>
                  <a:lnTo>
                    <a:pt x="192" y="2132"/>
                  </a:lnTo>
                  <a:moveTo>
                    <a:pt x="154" y="2282"/>
                  </a:moveTo>
                  <a:lnTo>
                    <a:pt x="154" y="2282"/>
                  </a:lnTo>
                  <a:lnTo>
                    <a:pt x="142" y="2439"/>
                  </a:lnTo>
                  <a:moveTo>
                    <a:pt x="130" y="2597"/>
                  </a:moveTo>
                  <a:lnTo>
                    <a:pt x="130" y="2597"/>
                  </a:lnTo>
                  <a:lnTo>
                    <a:pt x="118" y="2754"/>
                  </a:lnTo>
                  <a:moveTo>
                    <a:pt x="106" y="2911"/>
                  </a:moveTo>
                  <a:lnTo>
                    <a:pt x="106" y="2911"/>
                  </a:lnTo>
                  <a:lnTo>
                    <a:pt x="95" y="3069"/>
                  </a:lnTo>
                  <a:moveTo>
                    <a:pt x="83" y="3226"/>
                  </a:moveTo>
                  <a:lnTo>
                    <a:pt x="83" y="3226"/>
                  </a:lnTo>
                  <a:lnTo>
                    <a:pt x="71" y="3383"/>
                  </a:lnTo>
                  <a:moveTo>
                    <a:pt x="59" y="3540"/>
                  </a:moveTo>
                  <a:lnTo>
                    <a:pt x="59" y="3540"/>
                  </a:lnTo>
                  <a:lnTo>
                    <a:pt x="47" y="3698"/>
                  </a:lnTo>
                  <a:moveTo>
                    <a:pt x="35" y="3855"/>
                  </a:moveTo>
                  <a:lnTo>
                    <a:pt x="35" y="3855"/>
                  </a:lnTo>
                  <a:lnTo>
                    <a:pt x="23" y="4012"/>
                  </a:lnTo>
                  <a:moveTo>
                    <a:pt x="11" y="4169"/>
                  </a:moveTo>
                  <a:lnTo>
                    <a:pt x="11" y="4169"/>
                  </a:lnTo>
                  <a:lnTo>
                    <a:pt x="0" y="432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256">
              <a:extLst>
                <a:ext uri="{FF2B5EF4-FFF2-40B4-BE49-F238E27FC236}">
                  <a16:creationId xmlns:a16="http://schemas.microsoft.com/office/drawing/2014/main" id="{F3AE1B7A-6C5D-4262-BAA1-C95B539FB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613" y="3071813"/>
              <a:ext cx="49213" cy="63500"/>
            </a:xfrm>
            <a:custGeom>
              <a:avLst/>
              <a:gdLst>
                <a:gd name="T0" fmla="*/ 78 w 78"/>
                <a:gd name="T1" fmla="*/ 0 h 103"/>
                <a:gd name="T2" fmla="*/ 78 w 78"/>
                <a:gd name="T3" fmla="*/ 0 h 103"/>
                <a:gd name="T4" fmla="*/ 2 w 78"/>
                <a:gd name="T5" fmla="*/ 23 h 103"/>
                <a:gd name="T6" fmla="*/ 0 w 78"/>
                <a:gd name="T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03">
                  <a:moveTo>
                    <a:pt x="78" y="0"/>
                  </a:moveTo>
                  <a:lnTo>
                    <a:pt x="78" y="0"/>
                  </a:lnTo>
                  <a:lnTo>
                    <a:pt x="2" y="23"/>
                  </a:lnTo>
                  <a:lnTo>
                    <a:pt x="0" y="10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257">
              <a:extLst>
                <a:ext uri="{FF2B5EF4-FFF2-40B4-BE49-F238E27FC236}">
                  <a16:creationId xmlns:a16="http://schemas.microsoft.com/office/drawing/2014/main" id="{A7F92BE1-E1ED-4380-B8FB-9E6793F978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3" y="3240088"/>
              <a:ext cx="47625" cy="1768475"/>
            </a:xfrm>
            <a:custGeom>
              <a:avLst/>
              <a:gdLst>
                <a:gd name="T0" fmla="*/ 76 w 76"/>
                <a:gd name="T1" fmla="*/ 0 h 2834"/>
                <a:gd name="T2" fmla="*/ 76 w 76"/>
                <a:gd name="T3" fmla="*/ 0 h 2834"/>
                <a:gd name="T4" fmla="*/ 72 w 76"/>
                <a:gd name="T5" fmla="*/ 167 h 2834"/>
                <a:gd name="T6" fmla="*/ 67 w 76"/>
                <a:gd name="T7" fmla="*/ 334 h 2834"/>
                <a:gd name="T8" fmla="*/ 67 w 76"/>
                <a:gd name="T9" fmla="*/ 334 h 2834"/>
                <a:gd name="T10" fmla="*/ 63 w 76"/>
                <a:gd name="T11" fmla="*/ 500 h 2834"/>
                <a:gd name="T12" fmla="*/ 58 w 76"/>
                <a:gd name="T13" fmla="*/ 667 h 2834"/>
                <a:gd name="T14" fmla="*/ 58 w 76"/>
                <a:gd name="T15" fmla="*/ 667 h 2834"/>
                <a:gd name="T16" fmla="*/ 54 w 76"/>
                <a:gd name="T17" fmla="*/ 834 h 2834"/>
                <a:gd name="T18" fmla="*/ 49 w 76"/>
                <a:gd name="T19" fmla="*/ 1000 h 2834"/>
                <a:gd name="T20" fmla="*/ 49 w 76"/>
                <a:gd name="T21" fmla="*/ 1000 h 2834"/>
                <a:gd name="T22" fmla="*/ 45 w 76"/>
                <a:gd name="T23" fmla="*/ 1167 h 2834"/>
                <a:gd name="T24" fmla="*/ 40 w 76"/>
                <a:gd name="T25" fmla="*/ 1334 h 2834"/>
                <a:gd name="T26" fmla="*/ 40 w 76"/>
                <a:gd name="T27" fmla="*/ 1334 h 2834"/>
                <a:gd name="T28" fmla="*/ 36 w 76"/>
                <a:gd name="T29" fmla="*/ 1500 h 2834"/>
                <a:gd name="T30" fmla="*/ 31 w 76"/>
                <a:gd name="T31" fmla="*/ 1667 h 2834"/>
                <a:gd name="T32" fmla="*/ 31 w 76"/>
                <a:gd name="T33" fmla="*/ 1667 h 2834"/>
                <a:gd name="T34" fmla="*/ 27 w 76"/>
                <a:gd name="T35" fmla="*/ 1834 h 2834"/>
                <a:gd name="T36" fmla="*/ 22 w 76"/>
                <a:gd name="T37" fmla="*/ 2000 h 2834"/>
                <a:gd name="T38" fmla="*/ 22 w 76"/>
                <a:gd name="T39" fmla="*/ 2000 h 2834"/>
                <a:gd name="T40" fmla="*/ 18 w 76"/>
                <a:gd name="T41" fmla="*/ 2167 h 2834"/>
                <a:gd name="T42" fmla="*/ 13 w 76"/>
                <a:gd name="T43" fmla="*/ 2334 h 2834"/>
                <a:gd name="T44" fmla="*/ 13 w 76"/>
                <a:gd name="T45" fmla="*/ 2334 h 2834"/>
                <a:gd name="T46" fmla="*/ 9 w 76"/>
                <a:gd name="T47" fmla="*/ 2500 h 2834"/>
                <a:gd name="T48" fmla="*/ 5 w 76"/>
                <a:gd name="T49" fmla="*/ 2667 h 2834"/>
                <a:gd name="T50" fmla="*/ 5 w 76"/>
                <a:gd name="T51" fmla="*/ 2667 h 2834"/>
                <a:gd name="T52" fmla="*/ 0 w 76"/>
                <a:gd name="T53" fmla="*/ 2834 h 2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2834">
                  <a:moveTo>
                    <a:pt x="76" y="0"/>
                  </a:moveTo>
                  <a:lnTo>
                    <a:pt x="76" y="0"/>
                  </a:lnTo>
                  <a:lnTo>
                    <a:pt x="72" y="167"/>
                  </a:lnTo>
                  <a:moveTo>
                    <a:pt x="67" y="334"/>
                  </a:moveTo>
                  <a:lnTo>
                    <a:pt x="67" y="334"/>
                  </a:lnTo>
                  <a:lnTo>
                    <a:pt x="63" y="500"/>
                  </a:lnTo>
                  <a:moveTo>
                    <a:pt x="58" y="667"/>
                  </a:moveTo>
                  <a:lnTo>
                    <a:pt x="58" y="667"/>
                  </a:lnTo>
                  <a:lnTo>
                    <a:pt x="54" y="834"/>
                  </a:lnTo>
                  <a:moveTo>
                    <a:pt x="49" y="1000"/>
                  </a:moveTo>
                  <a:lnTo>
                    <a:pt x="49" y="1000"/>
                  </a:lnTo>
                  <a:lnTo>
                    <a:pt x="45" y="1167"/>
                  </a:lnTo>
                  <a:moveTo>
                    <a:pt x="40" y="1334"/>
                  </a:moveTo>
                  <a:lnTo>
                    <a:pt x="40" y="1334"/>
                  </a:lnTo>
                  <a:lnTo>
                    <a:pt x="36" y="1500"/>
                  </a:lnTo>
                  <a:moveTo>
                    <a:pt x="31" y="1667"/>
                  </a:moveTo>
                  <a:lnTo>
                    <a:pt x="31" y="1667"/>
                  </a:lnTo>
                  <a:lnTo>
                    <a:pt x="27" y="1834"/>
                  </a:lnTo>
                  <a:moveTo>
                    <a:pt x="22" y="2000"/>
                  </a:moveTo>
                  <a:lnTo>
                    <a:pt x="22" y="2000"/>
                  </a:lnTo>
                  <a:lnTo>
                    <a:pt x="18" y="2167"/>
                  </a:lnTo>
                  <a:moveTo>
                    <a:pt x="13" y="2334"/>
                  </a:moveTo>
                  <a:lnTo>
                    <a:pt x="13" y="2334"/>
                  </a:lnTo>
                  <a:lnTo>
                    <a:pt x="9" y="2500"/>
                  </a:lnTo>
                  <a:moveTo>
                    <a:pt x="5" y="2667"/>
                  </a:moveTo>
                  <a:lnTo>
                    <a:pt x="5" y="2667"/>
                  </a:lnTo>
                  <a:lnTo>
                    <a:pt x="0" y="283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258">
              <a:extLst>
                <a:ext uri="{FF2B5EF4-FFF2-40B4-BE49-F238E27FC236}">
                  <a16:creationId xmlns:a16="http://schemas.microsoft.com/office/drawing/2014/main" id="{CB5E96F0-FCEA-4A73-8307-692BB6989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638" y="5111750"/>
              <a:ext cx="36513" cy="82550"/>
            </a:xfrm>
            <a:custGeom>
              <a:avLst/>
              <a:gdLst>
                <a:gd name="T0" fmla="*/ 3 w 60"/>
                <a:gd name="T1" fmla="*/ 0 h 133"/>
                <a:gd name="T2" fmla="*/ 3 w 60"/>
                <a:gd name="T3" fmla="*/ 0 h 133"/>
                <a:gd name="T4" fmla="*/ 0 w 60"/>
                <a:gd name="T5" fmla="*/ 80 h 133"/>
                <a:gd name="T6" fmla="*/ 60 w 60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33">
                  <a:moveTo>
                    <a:pt x="3" y="0"/>
                  </a:moveTo>
                  <a:lnTo>
                    <a:pt x="3" y="0"/>
                  </a:lnTo>
                  <a:lnTo>
                    <a:pt x="0" y="80"/>
                  </a:lnTo>
                  <a:lnTo>
                    <a:pt x="60" y="13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259">
              <a:extLst>
                <a:ext uri="{FF2B5EF4-FFF2-40B4-BE49-F238E27FC236}">
                  <a16:creationId xmlns:a16="http://schemas.microsoft.com/office/drawing/2014/main" id="{BD966AC6-5B63-4BB3-9512-AA655B300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8588" y="5257800"/>
              <a:ext cx="923925" cy="820737"/>
            </a:xfrm>
            <a:custGeom>
              <a:avLst/>
              <a:gdLst>
                <a:gd name="T0" fmla="*/ 0 w 1482"/>
                <a:gd name="T1" fmla="*/ 0 h 1315"/>
                <a:gd name="T2" fmla="*/ 0 w 1482"/>
                <a:gd name="T3" fmla="*/ 0 h 1315"/>
                <a:gd name="T4" fmla="*/ 114 w 1482"/>
                <a:gd name="T5" fmla="*/ 102 h 1315"/>
                <a:gd name="T6" fmla="*/ 228 w 1482"/>
                <a:gd name="T7" fmla="*/ 203 h 1315"/>
                <a:gd name="T8" fmla="*/ 228 w 1482"/>
                <a:gd name="T9" fmla="*/ 203 h 1315"/>
                <a:gd name="T10" fmla="*/ 342 w 1482"/>
                <a:gd name="T11" fmla="*/ 304 h 1315"/>
                <a:gd name="T12" fmla="*/ 456 w 1482"/>
                <a:gd name="T13" fmla="*/ 405 h 1315"/>
                <a:gd name="T14" fmla="*/ 456 w 1482"/>
                <a:gd name="T15" fmla="*/ 405 h 1315"/>
                <a:gd name="T16" fmla="*/ 570 w 1482"/>
                <a:gd name="T17" fmla="*/ 506 h 1315"/>
                <a:gd name="T18" fmla="*/ 684 w 1482"/>
                <a:gd name="T19" fmla="*/ 607 h 1315"/>
                <a:gd name="T20" fmla="*/ 684 w 1482"/>
                <a:gd name="T21" fmla="*/ 607 h 1315"/>
                <a:gd name="T22" fmla="*/ 798 w 1482"/>
                <a:gd name="T23" fmla="*/ 708 h 1315"/>
                <a:gd name="T24" fmla="*/ 912 w 1482"/>
                <a:gd name="T25" fmla="*/ 809 h 1315"/>
                <a:gd name="T26" fmla="*/ 912 w 1482"/>
                <a:gd name="T27" fmla="*/ 809 h 1315"/>
                <a:gd name="T28" fmla="*/ 1026 w 1482"/>
                <a:gd name="T29" fmla="*/ 911 h 1315"/>
                <a:gd name="T30" fmla="*/ 1140 w 1482"/>
                <a:gd name="T31" fmla="*/ 1012 h 1315"/>
                <a:gd name="T32" fmla="*/ 1140 w 1482"/>
                <a:gd name="T33" fmla="*/ 1012 h 1315"/>
                <a:gd name="T34" fmla="*/ 1254 w 1482"/>
                <a:gd name="T35" fmla="*/ 1113 h 1315"/>
                <a:gd name="T36" fmla="*/ 1368 w 1482"/>
                <a:gd name="T37" fmla="*/ 1214 h 1315"/>
                <a:gd name="T38" fmla="*/ 1368 w 1482"/>
                <a:gd name="T39" fmla="*/ 1214 h 1315"/>
                <a:gd name="T40" fmla="*/ 1482 w 1482"/>
                <a:gd name="T41" fmla="*/ 1315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82" h="1315">
                  <a:moveTo>
                    <a:pt x="0" y="0"/>
                  </a:moveTo>
                  <a:lnTo>
                    <a:pt x="0" y="0"/>
                  </a:lnTo>
                  <a:lnTo>
                    <a:pt x="114" y="102"/>
                  </a:lnTo>
                  <a:moveTo>
                    <a:pt x="228" y="203"/>
                  </a:moveTo>
                  <a:lnTo>
                    <a:pt x="228" y="203"/>
                  </a:lnTo>
                  <a:lnTo>
                    <a:pt x="342" y="304"/>
                  </a:lnTo>
                  <a:moveTo>
                    <a:pt x="456" y="405"/>
                  </a:moveTo>
                  <a:lnTo>
                    <a:pt x="456" y="405"/>
                  </a:lnTo>
                  <a:lnTo>
                    <a:pt x="570" y="506"/>
                  </a:lnTo>
                  <a:moveTo>
                    <a:pt x="684" y="607"/>
                  </a:moveTo>
                  <a:lnTo>
                    <a:pt x="684" y="607"/>
                  </a:lnTo>
                  <a:lnTo>
                    <a:pt x="798" y="708"/>
                  </a:lnTo>
                  <a:moveTo>
                    <a:pt x="912" y="809"/>
                  </a:moveTo>
                  <a:lnTo>
                    <a:pt x="912" y="809"/>
                  </a:lnTo>
                  <a:lnTo>
                    <a:pt x="1026" y="911"/>
                  </a:lnTo>
                  <a:moveTo>
                    <a:pt x="1140" y="1012"/>
                  </a:moveTo>
                  <a:lnTo>
                    <a:pt x="1140" y="1012"/>
                  </a:lnTo>
                  <a:lnTo>
                    <a:pt x="1254" y="1113"/>
                  </a:lnTo>
                  <a:moveTo>
                    <a:pt x="1368" y="1214"/>
                  </a:moveTo>
                  <a:lnTo>
                    <a:pt x="1368" y="1214"/>
                  </a:lnTo>
                  <a:lnTo>
                    <a:pt x="1482" y="1315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260">
              <a:extLst>
                <a:ext uri="{FF2B5EF4-FFF2-40B4-BE49-F238E27FC236}">
                  <a16:creationId xmlns:a16="http://schemas.microsoft.com/office/drawing/2014/main" id="{3B68AC36-E7AC-4B96-B4E6-0512E1516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0" y="6142038"/>
              <a:ext cx="80963" cy="33337"/>
            </a:xfrm>
            <a:custGeom>
              <a:avLst/>
              <a:gdLst>
                <a:gd name="T0" fmla="*/ 0 w 131"/>
                <a:gd name="T1" fmla="*/ 0 h 53"/>
                <a:gd name="T2" fmla="*/ 0 w 131"/>
                <a:gd name="T3" fmla="*/ 0 h 53"/>
                <a:gd name="T4" fmla="*/ 60 w 131"/>
                <a:gd name="T5" fmla="*/ 53 h 53"/>
                <a:gd name="T6" fmla="*/ 131 w 131"/>
                <a:gd name="T7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53">
                  <a:moveTo>
                    <a:pt x="0" y="0"/>
                  </a:moveTo>
                  <a:lnTo>
                    <a:pt x="0" y="0"/>
                  </a:lnTo>
                  <a:lnTo>
                    <a:pt x="60" y="53"/>
                  </a:lnTo>
                  <a:lnTo>
                    <a:pt x="131" y="18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261">
              <a:extLst>
                <a:ext uri="{FF2B5EF4-FFF2-40B4-BE49-F238E27FC236}">
                  <a16:creationId xmlns:a16="http://schemas.microsoft.com/office/drawing/2014/main" id="{08A5F1B7-FEB5-4762-B7B3-A339805BF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5400" y="3838575"/>
              <a:ext cx="3902075" cy="2270125"/>
            </a:xfrm>
            <a:custGeom>
              <a:avLst/>
              <a:gdLst>
                <a:gd name="T0" fmla="*/ 0 w 6255"/>
                <a:gd name="T1" fmla="*/ 3635 h 3635"/>
                <a:gd name="T2" fmla="*/ 290 w 6255"/>
                <a:gd name="T3" fmla="*/ 3492 h 3635"/>
                <a:gd name="T4" fmla="*/ 435 w 6255"/>
                <a:gd name="T5" fmla="*/ 3420 h 3635"/>
                <a:gd name="T6" fmla="*/ 580 w 6255"/>
                <a:gd name="T7" fmla="*/ 3348 h 3635"/>
                <a:gd name="T8" fmla="*/ 870 w 6255"/>
                <a:gd name="T9" fmla="*/ 3205 h 3635"/>
                <a:gd name="T10" fmla="*/ 1015 w 6255"/>
                <a:gd name="T11" fmla="*/ 3133 h 3635"/>
                <a:gd name="T12" fmla="*/ 1160 w 6255"/>
                <a:gd name="T13" fmla="*/ 3061 h 3635"/>
                <a:gd name="T14" fmla="*/ 1450 w 6255"/>
                <a:gd name="T15" fmla="*/ 2918 h 3635"/>
                <a:gd name="T16" fmla="*/ 1595 w 6255"/>
                <a:gd name="T17" fmla="*/ 2846 h 3635"/>
                <a:gd name="T18" fmla="*/ 1740 w 6255"/>
                <a:gd name="T19" fmla="*/ 2774 h 3635"/>
                <a:gd name="T20" fmla="*/ 2030 w 6255"/>
                <a:gd name="T21" fmla="*/ 2631 h 3635"/>
                <a:gd name="T22" fmla="*/ 2175 w 6255"/>
                <a:gd name="T23" fmla="*/ 2559 h 3635"/>
                <a:gd name="T24" fmla="*/ 2320 w 6255"/>
                <a:gd name="T25" fmla="*/ 2487 h 3635"/>
                <a:gd name="T26" fmla="*/ 2610 w 6255"/>
                <a:gd name="T27" fmla="*/ 2344 h 3635"/>
                <a:gd name="T28" fmla="*/ 2755 w 6255"/>
                <a:gd name="T29" fmla="*/ 2272 h 3635"/>
                <a:gd name="T30" fmla="*/ 2900 w 6255"/>
                <a:gd name="T31" fmla="*/ 2200 h 3635"/>
                <a:gd name="T32" fmla="*/ 3190 w 6255"/>
                <a:gd name="T33" fmla="*/ 2057 h 3635"/>
                <a:gd name="T34" fmla="*/ 3335 w 6255"/>
                <a:gd name="T35" fmla="*/ 1985 h 3635"/>
                <a:gd name="T36" fmla="*/ 3480 w 6255"/>
                <a:gd name="T37" fmla="*/ 1913 h 3635"/>
                <a:gd name="T38" fmla="*/ 3770 w 6255"/>
                <a:gd name="T39" fmla="*/ 1770 h 3635"/>
                <a:gd name="T40" fmla="*/ 3915 w 6255"/>
                <a:gd name="T41" fmla="*/ 1698 h 3635"/>
                <a:gd name="T42" fmla="*/ 4060 w 6255"/>
                <a:gd name="T43" fmla="*/ 1627 h 3635"/>
                <a:gd name="T44" fmla="*/ 4350 w 6255"/>
                <a:gd name="T45" fmla="*/ 1483 h 3635"/>
                <a:gd name="T46" fmla="*/ 4495 w 6255"/>
                <a:gd name="T47" fmla="*/ 1411 h 3635"/>
                <a:gd name="T48" fmla="*/ 4640 w 6255"/>
                <a:gd name="T49" fmla="*/ 1340 h 3635"/>
                <a:gd name="T50" fmla="*/ 4908 w 6255"/>
                <a:gd name="T51" fmla="*/ 1162 h 3635"/>
                <a:gd name="T52" fmla="*/ 5030 w 6255"/>
                <a:gd name="T53" fmla="*/ 1057 h 3635"/>
                <a:gd name="T54" fmla="*/ 5153 w 6255"/>
                <a:gd name="T55" fmla="*/ 951 h 3635"/>
                <a:gd name="T56" fmla="*/ 5398 w 6255"/>
                <a:gd name="T57" fmla="*/ 740 h 3635"/>
                <a:gd name="T58" fmla="*/ 5520 w 6255"/>
                <a:gd name="T59" fmla="*/ 634 h 3635"/>
                <a:gd name="T60" fmla="*/ 5643 w 6255"/>
                <a:gd name="T61" fmla="*/ 528 h 3635"/>
                <a:gd name="T62" fmla="*/ 5888 w 6255"/>
                <a:gd name="T63" fmla="*/ 317 h 3635"/>
                <a:gd name="T64" fmla="*/ 6010 w 6255"/>
                <a:gd name="T65" fmla="*/ 211 h 3635"/>
                <a:gd name="T66" fmla="*/ 6133 w 6255"/>
                <a:gd name="T67" fmla="*/ 106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55" h="3635">
                  <a:moveTo>
                    <a:pt x="0" y="3635"/>
                  </a:moveTo>
                  <a:lnTo>
                    <a:pt x="0" y="3635"/>
                  </a:lnTo>
                  <a:lnTo>
                    <a:pt x="145" y="3563"/>
                  </a:lnTo>
                  <a:moveTo>
                    <a:pt x="290" y="3492"/>
                  </a:moveTo>
                  <a:lnTo>
                    <a:pt x="290" y="3492"/>
                  </a:lnTo>
                  <a:lnTo>
                    <a:pt x="435" y="3420"/>
                  </a:lnTo>
                  <a:moveTo>
                    <a:pt x="580" y="3348"/>
                  </a:moveTo>
                  <a:lnTo>
                    <a:pt x="580" y="3348"/>
                  </a:lnTo>
                  <a:lnTo>
                    <a:pt x="725" y="3276"/>
                  </a:lnTo>
                  <a:moveTo>
                    <a:pt x="870" y="3205"/>
                  </a:moveTo>
                  <a:lnTo>
                    <a:pt x="870" y="3205"/>
                  </a:lnTo>
                  <a:lnTo>
                    <a:pt x="1015" y="3133"/>
                  </a:lnTo>
                  <a:moveTo>
                    <a:pt x="1160" y="3061"/>
                  </a:moveTo>
                  <a:lnTo>
                    <a:pt x="1160" y="3061"/>
                  </a:lnTo>
                  <a:lnTo>
                    <a:pt x="1305" y="2989"/>
                  </a:lnTo>
                  <a:moveTo>
                    <a:pt x="1450" y="2918"/>
                  </a:moveTo>
                  <a:lnTo>
                    <a:pt x="1450" y="2918"/>
                  </a:lnTo>
                  <a:lnTo>
                    <a:pt x="1595" y="2846"/>
                  </a:lnTo>
                  <a:moveTo>
                    <a:pt x="1740" y="2774"/>
                  </a:moveTo>
                  <a:lnTo>
                    <a:pt x="1740" y="2774"/>
                  </a:lnTo>
                  <a:lnTo>
                    <a:pt x="1885" y="2703"/>
                  </a:lnTo>
                  <a:moveTo>
                    <a:pt x="2030" y="2631"/>
                  </a:moveTo>
                  <a:lnTo>
                    <a:pt x="2030" y="2631"/>
                  </a:lnTo>
                  <a:lnTo>
                    <a:pt x="2175" y="2559"/>
                  </a:lnTo>
                  <a:moveTo>
                    <a:pt x="2320" y="2487"/>
                  </a:moveTo>
                  <a:lnTo>
                    <a:pt x="2320" y="2487"/>
                  </a:lnTo>
                  <a:lnTo>
                    <a:pt x="2465" y="2416"/>
                  </a:lnTo>
                  <a:moveTo>
                    <a:pt x="2610" y="2344"/>
                  </a:moveTo>
                  <a:lnTo>
                    <a:pt x="2610" y="2344"/>
                  </a:lnTo>
                  <a:lnTo>
                    <a:pt x="2755" y="2272"/>
                  </a:lnTo>
                  <a:moveTo>
                    <a:pt x="2900" y="2200"/>
                  </a:moveTo>
                  <a:lnTo>
                    <a:pt x="2900" y="2200"/>
                  </a:lnTo>
                  <a:lnTo>
                    <a:pt x="3045" y="2129"/>
                  </a:lnTo>
                  <a:moveTo>
                    <a:pt x="3190" y="2057"/>
                  </a:moveTo>
                  <a:lnTo>
                    <a:pt x="3190" y="2057"/>
                  </a:lnTo>
                  <a:lnTo>
                    <a:pt x="3335" y="1985"/>
                  </a:lnTo>
                  <a:moveTo>
                    <a:pt x="3480" y="1913"/>
                  </a:moveTo>
                  <a:lnTo>
                    <a:pt x="3480" y="1913"/>
                  </a:lnTo>
                  <a:lnTo>
                    <a:pt x="3625" y="1842"/>
                  </a:lnTo>
                  <a:moveTo>
                    <a:pt x="3770" y="1770"/>
                  </a:moveTo>
                  <a:lnTo>
                    <a:pt x="3770" y="1770"/>
                  </a:lnTo>
                  <a:lnTo>
                    <a:pt x="3915" y="1698"/>
                  </a:lnTo>
                  <a:moveTo>
                    <a:pt x="4060" y="1627"/>
                  </a:moveTo>
                  <a:lnTo>
                    <a:pt x="4060" y="1627"/>
                  </a:lnTo>
                  <a:lnTo>
                    <a:pt x="4205" y="1555"/>
                  </a:lnTo>
                  <a:moveTo>
                    <a:pt x="4350" y="1483"/>
                  </a:moveTo>
                  <a:lnTo>
                    <a:pt x="4350" y="1483"/>
                  </a:lnTo>
                  <a:lnTo>
                    <a:pt x="4495" y="1411"/>
                  </a:lnTo>
                  <a:moveTo>
                    <a:pt x="4640" y="1340"/>
                  </a:moveTo>
                  <a:lnTo>
                    <a:pt x="4640" y="1340"/>
                  </a:lnTo>
                  <a:lnTo>
                    <a:pt x="4785" y="1268"/>
                  </a:lnTo>
                  <a:moveTo>
                    <a:pt x="4908" y="1162"/>
                  </a:moveTo>
                  <a:lnTo>
                    <a:pt x="4908" y="1162"/>
                  </a:lnTo>
                  <a:lnTo>
                    <a:pt x="5030" y="1057"/>
                  </a:lnTo>
                  <a:moveTo>
                    <a:pt x="5153" y="951"/>
                  </a:moveTo>
                  <a:lnTo>
                    <a:pt x="5153" y="951"/>
                  </a:lnTo>
                  <a:lnTo>
                    <a:pt x="5275" y="845"/>
                  </a:lnTo>
                  <a:moveTo>
                    <a:pt x="5398" y="740"/>
                  </a:moveTo>
                  <a:lnTo>
                    <a:pt x="5398" y="740"/>
                  </a:lnTo>
                  <a:lnTo>
                    <a:pt x="5520" y="634"/>
                  </a:lnTo>
                  <a:moveTo>
                    <a:pt x="5643" y="528"/>
                  </a:moveTo>
                  <a:lnTo>
                    <a:pt x="5643" y="528"/>
                  </a:lnTo>
                  <a:lnTo>
                    <a:pt x="5765" y="423"/>
                  </a:lnTo>
                  <a:moveTo>
                    <a:pt x="5888" y="317"/>
                  </a:moveTo>
                  <a:lnTo>
                    <a:pt x="5888" y="317"/>
                  </a:lnTo>
                  <a:lnTo>
                    <a:pt x="6010" y="211"/>
                  </a:lnTo>
                  <a:moveTo>
                    <a:pt x="6133" y="106"/>
                  </a:moveTo>
                  <a:lnTo>
                    <a:pt x="6133" y="106"/>
                  </a:lnTo>
                  <a:lnTo>
                    <a:pt x="6255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Freeform 262">
              <a:extLst>
                <a:ext uri="{FF2B5EF4-FFF2-40B4-BE49-F238E27FC236}">
                  <a16:creationId xmlns:a16="http://schemas.microsoft.com/office/drawing/2014/main" id="{68C46E11-8E26-47BD-AAD5-D846847F1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75" y="3698875"/>
              <a:ext cx="38100" cy="74612"/>
            </a:xfrm>
            <a:custGeom>
              <a:avLst/>
              <a:gdLst>
                <a:gd name="T0" fmla="*/ 0 w 60"/>
                <a:gd name="T1" fmla="*/ 118 h 118"/>
                <a:gd name="T2" fmla="*/ 0 w 60"/>
                <a:gd name="T3" fmla="*/ 118 h 118"/>
                <a:gd name="T4" fmla="*/ 60 w 60"/>
                <a:gd name="T5" fmla="*/ 66 h 118"/>
                <a:gd name="T6" fmla="*/ 15 w 60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18">
                  <a:moveTo>
                    <a:pt x="0" y="118"/>
                  </a:moveTo>
                  <a:lnTo>
                    <a:pt x="0" y="118"/>
                  </a:lnTo>
                  <a:lnTo>
                    <a:pt x="60" y="66"/>
                  </a:lnTo>
                  <a:lnTo>
                    <a:pt x="15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263">
              <a:extLst>
                <a:ext uri="{FF2B5EF4-FFF2-40B4-BE49-F238E27FC236}">
                  <a16:creationId xmlns:a16="http://schemas.microsoft.com/office/drawing/2014/main" id="{A26FC89E-CFE9-40D3-AB23-3F1B9F9D6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2012950"/>
              <a:ext cx="1096963" cy="1601787"/>
            </a:xfrm>
            <a:custGeom>
              <a:avLst/>
              <a:gdLst>
                <a:gd name="T0" fmla="*/ 1757 w 1757"/>
                <a:gd name="T1" fmla="*/ 2567 h 2567"/>
                <a:gd name="T2" fmla="*/ 1757 w 1757"/>
                <a:gd name="T3" fmla="*/ 2567 h 2567"/>
                <a:gd name="T4" fmla="*/ 1664 w 1757"/>
                <a:gd name="T5" fmla="*/ 2432 h 2567"/>
                <a:gd name="T6" fmla="*/ 1572 w 1757"/>
                <a:gd name="T7" fmla="*/ 2297 h 2567"/>
                <a:gd name="T8" fmla="*/ 1572 w 1757"/>
                <a:gd name="T9" fmla="*/ 2297 h 2567"/>
                <a:gd name="T10" fmla="*/ 1479 w 1757"/>
                <a:gd name="T11" fmla="*/ 2162 h 2567"/>
                <a:gd name="T12" fmla="*/ 1387 w 1757"/>
                <a:gd name="T13" fmla="*/ 2026 h 2567"/>
                <a:gd name="T14" fmla="*/ 1387 w 1757"/>
                <a:gd name="T15" fmla="*/ 2026 h 2567"/>
                <a:gd name="T16" fmla="*/ 1294 w 1757"/>
                <a:gd name="T17" fmla="*/ 1891 h 2567"/>
                <a:gd name="T18" fmla="*/ 1202 w 1757"/>
                <a:gd name="T19" fmla="*/ 1756 h 2567"/>
                <a:gd name="T20" fmla="*/ 1202 w 1757"/>
                <a:gd name="T21" fmla="*/ 1756 h 2567"/>
                <a:gd name="T22" fmla="*/ 1109 w 1757"/>
                <a:gd name="T23" fmla="*/ 1621 h 2567"/>
                <a:gd name="T24" fmla="*/ 1017 w 1757"/>
                <a:gd name="T25" fmla="*/ 1486 h 2567"/>
                <a:gd name="T26" fmla="*/ 1017 w 1757"/>
                <a:gd name="T27" fmla="*/ 1486 h 2567"/>
                <a:gd name="T28" fmla="*/ 925 w 1757"/>
                <a:gd name="T29" fmla="*/ 1351 h 2567"/>
                <a:gd name="T30" fmla="*/ 832 w 1757"/>
                <a:gd name="T31" fmla="*/ 1216 h 2567"/>
                <a:gd name="T32" fmla="*/ 832 w 1757"/>
                <a:gd name="T33" fmla="*/ 1216 h 2567"/>
                <a:gd name="T34" fmla="*/ 740 w 1757"/>
                <a:gd name="T35" fmla="*/ 1081 h 2567"/>
                <a:gd name="T36" fmla="*/ 647 w 1757"/>
                <a:gd name="T37" fmla="*/ 946 h 2567"/>
                <a:gd name="T38" fmla="*/ 647 w 1757"/>
                <a:gd name="T39" fmla="*/ 946 h 2567"/>
                <a:gd name="T40" fmla="*/ 555 w 1757"/>
                <a:gd name="T41" fmla="*/ 810 h 2567"/>
                <a:gd name="T42" fmla="*/ 462 w 1757"/>
                <a:gd name="T43" fmla="*/ 675 h 2567"/>
                <a:gd name="T44" fmla="*/ 462 w 1757"/>
                <a:gd name="T45" fmla="*/ 675 h 2567"/>
                <a:gd name="T46" fmla="*/ 370 w 1757"/>
                <a:gd name="T47" fmla="*/ 540 h 2567"/>
                <a:gd name="T48" fmla="*/ 277 w 1757"/>
                <a:gd name="T49" fmla="*/ 405 h 2567"/>
                <a:gd name="T50" fmla="*/ 277 w 1757"/>
                <a:gd name="T51" fmla="*/ 405 h 2567"/>
                <a:gd name="T52" fmla="*/ 185 w 1757"/>
                <a:gd name="T53" fmla="*/ 270 h 2567"/>
                <a:gd name="T54" fmla="*/ 93 w 1757"/>
                <a:gd name="T55" fmla="*/ 135 h 2567"/>
                <a:gd name="T56" fmla="*/ 93 w 1757"/>
                <a:gd name="T57" fmla="*/ 135 h 2567"/>
                <a:gd name="T58" fmla="*/ 0 w 1757"/>
                <a:gd name="T59" fmla="*/ 0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57" h="2567">
                  <a:moveTo>
                    <a:pt x="1757" y="2567"/>
                  </a:moveTo>
                  <a:lnTo>
                    <a:pt x="1757" y="2567"/>
                  </a:lnTo>
                  <a:lnTo>
                    <a:pt x="1664" y="2432"/>
                  </a:lnTo>
                  <a:moveTo>
                    <a:pt x="1572" y="2297"/>
                  </a:moveTo>
                  <a:lnTo>
                    <a:pt x="1572" y="2297"/>
                  </a:lnTo>
                  <a:lnTo>
                    <a:pt x="1479" y="2162"/>
                  </a:lnTo>
                  <a:moveTo>
                    <a:pt x="1387" y="2026"/>
                  </a:moveTo>
                  <a:lnTo>
                    <a:pt x="1387" y="2026"/>
                  </a:lnTo>
                  <a:lnTo>
                    <a:pt x="1294" y="1891"/>
                  </a:lnTo>
                  <a:moveTo>
                    <a:pt x="1202" y="1756"/>
                  </a:moveTo>
                  <a:lnTo>
                    <a:pt x="1202" y="1756"/>
                  </a:lnTo>
                  <a:lnTo>
                    <a:pt x="1109" y="1621"/>
                  </a:lnTo>
                  <a:moveTo>
                    <a:pt x="1017" y="1486"/>
                  </a:moveTo>
                  <a:lnTo>
                    <a:pt x="1017" y="1486"/>
                  </a:lnTo>
                  <a:lnTo>
                    <a:pt x="925" y="1351"/>
                  </a:lnTo>
                  <a:moveTo>
                    <a:pt x="832" y="1216"/>
                  </a:moveTo>
                  <a:lnTo>
                    <a:pt x="832" y="1216"/>
                  </a:lnTo>
                  <a:lnTo>
                    <a:pt x="740" y="1081"/>
                  </a:lnTo>
                  <a:moveTo>
                    <a:pt x="647" y="946"/>
                  </a:moveTo>
                  <a:lnTo>
                    <a:pt x="647" y="946"/>
                  </a:lnTo>
                  <a:lnTo>
                    <a:pt x="555" y="810"/>
                  </a:lnTo>
                  <a:moveTo>
                    <a:pt x="462" y="675"/>
                  </a:moveTo>
                  <a:lnTo>
                    <a:pt x="462" y="675"/>
                  </a:lnTo>
                  <a:lnTo>
                    <a:pt x="370" y="540"/>
                  </a:lnTo>
                  <a:moveTo>
                    <a:pt x="277" y="405"/>
                  </a:moveTo>
                  <a:lnTo>
                    <a:pt x="277" y="405"/>
                  </a:lnTo>
                  <a:lnTo>
                    <a:pt x="185" y="270"/>
                  </a:lnTo>
                  <a:moveTo>
                    <a:pt x="93" y="135"/>
                  </a:moveTo>
                  <a:lnTo>
                    <a:pt x="93" y="135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264">
              <a:extLst>
                <a:ext uri="{FF2B5EF4-FFF2-40B4-BE49-F238E27FC236}">
                  <a16:creationId xmlns:a16="http://schemas.microsoft.com/office/drawing/2014/main" id="{14A93E8D-EDB7-496A-A73D-315F559A7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1887538"/>
              <a:ext cx="76200" cy="41275"/>
            </a:xfrm>
            <a:custGeom>
              <a:avLst/>
              <a:gdLst>
                <a:gd name="T0" fmla="*/ 122 w 122"/>
                <a:gd name="T1" fmla="*/ 66 h 66"/>
                <a:gd name="T2" fmla="*/ 122 w 122"/>
                <a:gd name="T3" fmla="*/ 66 h 66"/>
                <a:gd name="T4" fmla="*/ 76 w 122"/>
                <a:gd name="T5" fmla="*/ 0 h 66"/>
                <a:gd name="T6" fmla="*/ 0 w 122"/>
                <a:gd name="T7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66">
                  <a:moveTo>
                    <a:pt x="122" y="66"/>
                  </a:moveTo>
                  <a:lnTo>
                    <a:pt x="122" y="66"/>
                  </a:lnTo>
                  <a:lnTo>
                    <a:pt x="76" y="0"/>
                  </a:lnTo>
                  <a:lnTo>
                    <a:pt x="0" y="2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265">
              <a:extLst>
                <a:ext uri="{FF2B5EF4-FFF2-40B4-BE49-F238E27FC236}">
                  <a16:creationId xmlns:a16="http://schemas.microsoft.com/office/drawing/2014/main" id="{5AD2B784-EDC9-4ACA-88F3-557D5A2A0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075" y="1930400"/>
              <a:ext cx="3683000" cy="1112837"/>
            </a:xfrm>
            <a:custGeom>
              <a:avLst/>
              <a:gdLst>
                <a:gd name="T0" fmla="*/ 5906 w 5906"/>
                <a:gd name="T1" fmla="*/ 0 h 1782"/>
                <a:gd name="T2" fmla="*/ 5906 w 5906"/>
                <a:gd name="T3" fmla="*/ 0 h 1782"/>
                <a:gd name="T4" fmla="*/ 5755 w 5906"/>
                <a:gd name="T5" fmla="*/ 45 h 1782"/>
                <a:gd name="T6" fmla="*/ 5604 w 5906"/>
                <a:gd name="T7" fmla="*/ 91 h 1782"/>
                <a:gd name="T8" fmla="*/ 5604 w 5906"/>
                <a:gd name="T9" fmla="*/ 91 h 1782"/>
                <a:gd name="T10" fmla="*/ 5452 w 5906"/>
                <a:gd name="T11" fmla="*/ 137 h 1782"/>
                <a:gd name="T12" fmla="*/ 5301 w 5906"/>
                <a:gd name="T13" fmla="*/ 182 h 1782"/>
                <a:gd name="T14" fmla="*/ 5301 w 5906"/>
                <a:gd name="T15" fmla="*/ 182 h 1782"/>
                <a:gd name="T16" fmla="*/ 5149 w 5906"/>
                <a:gd name="T17" fmla="*/ 228 h 1782"/>
                <a:gd name="T18" fmla="*/ 4998 w 5906"/>
                <a:gd name="T19" fmla="*/ 274 h 1782"/>
                <a:gd name="T20" fmla="*/ 4998 w 5906"/>
                <a:gd name="T21" fmla="*/ 274 h 1782"/>
                <a:gd name="T22" fmla="*/ 4846 w 5906"/>
                <a:gd name="T23" fmla="*/ 319 h 1782"/>
                <a:gd name="T24" fmla="*/ 4695 w 5906"/>
                <a:gd name="T25" fmla="*/ 365 h 1782"/>
                <a:gd name="T26" fmla="*/ 4695 w 5906"/>
                <a:gd name="T27" fmla="*/ 365 h 1782"/>
                <a:gd name="T28" fmla="*/ 4543 w 5906"/>
                <a:gd name="T29" fmla="*/ 411 h 1782"/>
                <a:gd name="T30" fmla="*/ 4392 w 5906"/>
                <a:gd name="T31" fmla="*/ 457 h 1782"/>
                <a:gd name="T32" fmla="*/ 4392 w 5906"/>
                <a:gd name="T33" fmla="*/ 457 h 1782"/>
                <a:gd name="T34" fmla="*/ 4240 w 5906"/>
                <a:gd name="T35" fmla="*/ 502 h 1782"/>
                <a:gd name="T36" fmla="*/ 4089 w 5906"/>
                <a:gd name="T37" fmla="*/ 548 h 1782"/>
                <a:gd name="T38" fmla="*/ 4089 w 5906"/>
                <a:gd name="T39" fmla="*/ 548 h 1782"/>
                <a:gd name="T40" fmla="*/ 3938 w 5906"/>
                <a:gd name="T41" fmla="*/ 594 h 1782"/>
                <a:gd name="T42" fmla="*/ 3786 w 5906"/>
                <a:gd name="T43" fmla="*/ 639 h 1782"/>
                <a:gd name="T44" fmla="*/ 3786 w 5906"/>
                <a:gd name="T45" fmla="*/ 639 h 1782"/>
                <a:gd name="T46" fmla="*/ 3635 w 5906"/>
                <a:gd name="T47" fmla="*/ 685 h 1782"/>
                <a:gd name="T48" fmla="*/ 3483 w 5906"/>
                <a:gd name="T49" fmla="*/ 731 h 1782"/>
                <a:gd name="T50" fmla="*/ 3483 w 5906"/>
                <a:gd name="T51" fmla="*/ 731 h 1782"/>
                <a:gd name="T52" fmla="*/ 3332 w 5906"/>
                <a:gd name="T53" fmla="*/ 776 h 1782"/>
                <a:gd name="T54" fmla="*/ 3180 w 5906"/>
                <a:gd name="T55" fmla="*/ 822 h 1782"/>
                <a:gd name="T56" fmla="*/ 3180 w 5906"/>
                <a:gd name="T57" fmla="*/ 822 h 1782"/>
                <a:gd name="T58" fmla="*/ 3029 w 5906"/>
                <a:gd name="T59" fmla="*/ 868 h 1782"/>
                <a:gd name="T60" fmla="*/ 2877 w 5906"/>
                <a:gd name="T61" fmla="*/ 914 h 1782"/>
                <a:gd name="T62" fmla="*/ 2877 w 5906"/>
                <a:gd name="T63" fmla="*/ 914 h 1782"/>
                <a:gd name="T64" fmla="*/ 2726 w 5906"/>
                <a:gd name="T65" fmla="*/ 959 h 1782"/>
                <a:gd name="T66" fmla="*/ 2574 w 5906"/>
                <a:gd name="T67" fmla="*/ 1005 h 1782"/>
                <a:gd name="T68" fmla="*/ 2574 w 5906"/>
                <a:gd name="T69" fmla="*/ 1005 h 1782"/>
                <a:gd name="T70" fmla="*/ 2423 w 5906"/>
                <a:gd name="T71" fmla="*/ 1051 h 1782"/>
                <a:gd name="T72" fmla="*/ 2272 w 5906"/>
                <a:gd name="T73" fmla="*/ 1096 h 1782"/>
                <a:gd name="T74" fmla="*/ 2272 w 5906"/>
                <a:gd name="T75" fmla="*/ 1096 h 1782"/>
                <a:gd name="T76" fmla="*/ 2120 w 5906"/>
                <a:gd name="T77" fmla="*/ 1142 h 1782"/>
                <a:gd name="T78" fmla="*/ 1969 w 5906"/>
                <a:gd name="T79" fmla="*/ 1188 h 1782"/>
                <a:gd name="T80" fmla="*/ 1969 w 5906"/>
                <a:gd name="T81" fmla="*/ 1188 h 1782"/>
                <a:gd name="T82" fmla="*/ 1817 w 5906"/>
                <a:gd name="T83" fmla="*/ 1233 h 1782"/>
                <a:gd name="T84" fmla="*/ 1666 w 5906"/>
                <a:gd name="T85" fmla="*/ 1279 h 1782"/>
                <a:gd name="T86" fmla="*/ 1666 w 5906"/>
                <a:gd name="T87" fmla="*/ 1279 h 1782"/>
                <a:gd name="T88" fmla="*/ 1514 w 5906"/>
                <a:gd name="T89" fmla="*/ 1325 h 1782"/>
                <a:gd name="T90" fmla="*/ 1363 w 5906"/>
                <a:gd name="T91" fmla="*/ 1371 h 1782"/>
                <a:gd name="T92" fmla="*/ 1363 w 5906"/>
                <a:gd name="T93" fmla="*/ 1371 h 1782"/>
                <a:gd name="T94" fmla="*/ 1211 w 5906"/>
                <a:gd name="T95" fmla="*/ 1416 h 1782"/>
                <a:gd name="T96" fmla="*/ 1060 w 5906"/>
                <a:gd name="T97" fmla="*/ 1462 h 1782"/>
                <a:gd name="T98" fmla="*/ 1060 w 5906"/>
                <a:gd name="T99" fmla="*/ 1462 h 1782"/>
                <a:gd name="T100" fmla="*/ 908 w 5906"/>
                <a:gd name="T101" fmla="*/ 1508 h 1782"/>
                <a:gd name="T102" fmla="*/ 757 w 5906"/>
                <a:gd name="T103" fmla="*/ 1553 h 1782"/>
                <a:gd name="T104" fmla="*/ 757 w 5906"/>
                <a:gd name="T105" fmla="*/ 1553 h 1782"/>
                <a:gd name="T106" fmla="*/ 606 w 5906"/>
                <a:gd name="T107" fmla="*/ 1599 h 1782"/>
                <a:gd name="T108" fmla="*/ 454 w 5906"/>
                <a:gd name="T109" fmla="*/ 1645 h 1782"/>
                <a:gd name="T110" fmla="*/ 454 w 5906"/>
                <a:gd name="T111" fmla="*/ 1645 h 1782"/>
                <a:gd name="T112" fmla="*/ 303 w 5906"/>
                <a:gd name="T113" fmla="*/ 1690 h 1782"/>
                <a:gd name="T114" fmla="*/ 151 w 5906"/>
                <a:gd name="T115" fmla="*/ 1736 h 1782"/>
                <a:gd name="T116" fmla="*/ 151 w 5906"/>
                <a:gd name="T117" fmla="*/ 1736 h 1782"/>
                <a:gd name="T118" fmla="*/ 0 w 5906"/>
                <a:gd name="T119" fmla="*/ 1782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06" h="1782">
                  <a:moveTo>
                    <a:pt x="5906" y="0"/>
                  </a:moveTo>
                  <a:lnTo>
                    <a:pt x="5906" y="0"/>
                  </a:lnTo>
                  <a:lnTo>
                    <a:pt x="5755" y="45"/>
                  </a:lnTo>
                  <a:moveTo>
                    <a:pt x="5604" y="91"/>
                  </a:moveTo>
                  <a:lnTo>
                    <a:pt x="5604" y="91"/>
                  </a:lnTo>
                  <a:lnTo>
                    <a:pt x="5452" y="137"/>
                  </a:lnTo>
                  <a:moveTo>
                    <a:pt x="5301" y="182"/>
                  </a:moveTo>
                  <a:lnTo>
                    <a:pt x="5301" y="182"/>
                  </a:lnTo>
                  <a:lnTo>
                    <a:pt x="5149" y="228"/>
                  </a:lnTo>
                  <a:moveTo>
                    <a:pt x="4998" y="274"/>
                  </a:moveTo>
                  <a:lnTo>
                    <a:pt x="4998" y="274"/>
                  </a:lnTo>
                  <a:lnTo>
                    <a:pt x="4846" y="319"/>
                  </a:lnTo>
                  <a:moveTo>
                    <a:pt x="4695" y="365"/>
                  </a:moveTo>
                  <a:lnTo>
                    <a:pt x="4695" y="365"/>
                  </a:lnTo>
                  <a:lnTo>
                    <a:pt x="4543" y="411"/>
                  </a:lnTo>
                  <a:moveTo>
                    <a:pt x="4392" y="457"/>
                  </a:moveTo>
                  <a:lnTo>
                    <a:pt x="4392" y="457"/>
                  </a:lnTo>
                  <a:lnTo>
                    <a:pt x="4240" y="502"/>
                  </a:lnTo>
                  <a:moveTo>
                    <a:pt x="4089" y="548"/>
                  </a:moveTo>
                  <a:lnTo>
                    <a:pt x="4089" y="548"/>
                  </a:lnTo>
                  <a:lnTo>
                    <a:pt x="3938" y="594"/>
                  </a:lnTo>
                  <a:moveTo>
                    <a:pt x="3786" y="639"/>
                  </a:moveTo>
                  <a:lnTo>
                    <a:pt x="3786" y="639"/>
                  </a:lnTo>
                  <a:lnTo>
                    <a:pt x="3635" y="685"/>
                  </a:lnTo>
                  <a:moveTo>
                    <a:pt x="3483" y="731"/>
                  </a:moveTo>
                  <a:lnTo>
                    <a:pt x="3483" y="731"/>
                  </a:lnTo>
                  <a:lnTo>
                    <a:pt x="3332" y="776"/>
                  </a:lnTo>
                  <a:moveTo>
                    <a:pt x="3180" y="822"/>
                  </a:moveTo>
                  <a:lnTo>
                    <a:pt x="3180" y="822"/>
                  </a:lnTo>
                  <a:lnTo>
                    <a:pt x="3029" y="868"/>
                  </a:lnTo>
                  <a:moveTo>
                    <a:pt x="2877" y="914"/>
                  </a:moveTo>
                  <a:lnTo>
                    <a:pt x="2877" y="914"/>
                  </a:lnTo>
                  <a:lnTo>
                    <a:pt x="2726" y="959"/>
                  </a:lnTo>
                  <a:moveTo>
                    <a:pt x="2574" y="1005"/>
                  </a:moveTo>
                  <a:lnTo>
                    <a:pt x="2574" y="1005"/>
                  </a:lnTo>
                  <a:lnTo>
                    <a:pt x="2423" y="1051"/>
                  </a:lnTo>
                  <a:moveTo>
                    <a:pt x="2272" y="1096"/>
                  </a:moveTo>
                  <a:lnTo>
                    <a:pt x="2272" y="1096"/>
                  </a:lnTo>
                  <a:lnTo>
                    <a:pt x="2120" y="1142"/>
                  </a:lnTo>
                  <a:moveTo>
                    <a:pt x="1969" y="1188"/>
                  </a:moveTo>
                  <a:lnTo>
                    <a:pt x="1969" y="1188"/>
                  </a:lnTo>
                  <a:lnTo>
                    <a:pt x="1817" y="1233"/>
                  </a:lnTo>
                  <a:moveTo>
                    <a:pt x="1666" y="1279"/>
                  </a:moveTo>
                  <a:lnTo>
                    <a:pt x="1666" y="1279"/>
                  </a:lnTo>
                  <a:lnTo>
                    <a:pt x="1514" y="1325"/>
                  </a:lnTo>
                  <a:moveTo>
                    <a:pt x="1363" y="1371"/>
                  </a:moveTo>
                  <a:lnTo>
                    <a:pt x="1363" y="1371"/>
                  </a:lnTo>
                  <a:lnTo>
                    <a:pt x="1211" y="1416"/>
                  </a:lnTo>
                  <a:moveTo>
                    <a:pt x="1060" y="1462"/>
                  </a:moveTo>
                  <a:lnTo>
                    <a:pt x="1060" y="1462"/>
                  </a:lnTo>
                  <a:lnTo>
                    <a:pt x="908" y="1508"/>
                  </a:lnTo>
                  <a:moveTo>
                    <a:pt x="757" y="1553"/>
                  </a:moveTo>
                  <a:lnTo>
                    <a:pt x="757" y="1553"/>
                  </a:lnTo>
                  <a:lnTo>
                    <a:pt x="606" y="1599"/>
                  </a:lnTo>
                  <a:moveTo>
                    <a:pt x="454" y="1645"/>
                  </a:moveTo>
                  <a:lnTo>
                    <a:pt x="454" y="1645"/>
                  </a:lnTo>
                  <a:lnTo>
                    <a:pt x="303" y="1690"/>
                  </a:lnTo>
                  <a:moveTo>
                    <a:pt x="151" y="1736"/>
                  </a:moveTo>
                  <a:lnTo>
                    <a:pt x="151" y="1736"/>
                  </a:lnTo>
                  <a:lnTo>
                    <a:pt x="0" y="178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39" name="Freeform 266">
              <a:extLst>
                <a:ext uri="{FF2B5EF4-FFF2-40B4-BE49-F238E27FC236}">
                  <a16:creationId xmlns:a16="http://schemas.microsoft.com/office/drawing/2014/main" id="{E43C7C13-BA91-4A45-BA2E-41A275562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4629150"/>
              <a:ext cx="34925" cy="36512"/>
            </a:xfrm>
            <a:custGeom>
              <a:avLst/>
              <a:gdLst>
                <a:gd name="T0" fmla="*/ 0 w 57"/>
                <a:gd name="T1" fmla="*/ 0 h 57"/>
                <a:gd name="T2" fmla="*/ 0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0" y="0"/>
                  </a:lnTo>
                  <a:lnTo>
                    <a:pt x="57" y="5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267">
              <a:extLst>
                <a:ext uri="{FF2B5EF4-FFF2-40B4-BE49-F238E27FC236}">
                  <a16:creationId xmlns:a16="http://schemas.microsoft.com/office/drawing/2014/main" id="{ED4AD313-01CB-4611-B42C-E91EF658BC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4732338"/>
              <a:ext cx="881063" cy="869950"/>
            </a:xfrm>
            <a:custGeom>
              <a:avLst/>
              <a:gdLst>
                <a:gd name="T0" fmla="*/ 0 w 1411"/>
                <a:gd name="T1" fmla="*/ 0 h 1395"/>
                <a:gd name="T2" fmla="*/ 0 w 1411"/>
                <a:gd name="T3" fmla="*/ 0 h 1395"/>
                <a:gd name="T4" fmla="*/ 109 w 1411"/>
                <a:gd name="T5" fmla="*/ 107 h 1395"/>
                <a:gd name="T6" fmla="*/ 217 w 1411"/>
                <a:gd name="T7" fmla="*/ 215 h 1395"/>
                <a:gd name="T8" fmla="*/ 217 w 1411"/>
                <a:gd name="T9" fmla="*/ 215 h 1395"/>
                <a:gd name="T10" fmla="*/ 326 w 1411"/>
                <a:gd name="T11" fmla="*/ 322 h 1395"/>
                <a:gd name="T12" fmla="*/ 434 w 1411"/>
                <a:gd name="T13" fmla="*/ 429 h 1395"/>
                <a:gd name="T14" fmla="*/ 434 w 1411"/>
                <a:gd name="T15" fmla="*/ 429 h 1395"/>
                <a:gd name="T16" fmla="*/ 543 w 1411"/>
                <a:gd name="T17" fmla="*/ 537 h 1395"/>
                <a:gd name="T18" fmla="*/ 652 w 1411"/>
                <a:gd name="T19" fmla="*/ 644 h 1395"/>
                <a:gd name="T20" fmla="*/ 652 w 1411"/>
                <a:gd name="T21" fmla="*/ 644 h 1395"/>
                <a:gd name="T22" fmla="*/ 760 w 1411"/>
                <a:gd name="T23" fmla="*/ 751 h 1395"/>
                <a:gd name="T24" fmla="*/ 869 w 1411"/>
                <a:gd name="T25" fmla="*/ 859 h 1395"/>
                <a:gd name="T26" fmla="*/ 869 w 1411"/>
                <a:gd name="T27" fmla="*/ 859 h 1395"/>
                <a:gd name="T28" fmla="*/ 977 w 1411"/>
                <a:gd name="T29" fmla="*/ 966 h 1395"/>
                <a:gd name="T30" fmla="*/ 1086 w 1411"/>
                <a:gd name="T31" fmla="*/ 1073 h 1395"/>
                <a:gd name="T32" fmla="*/ 1086 w 1411"/>
                <a:gd name="T33" fmla="*/ 1073 h 1395"/>
                <a:gd name="T34" fmla="*/ 1194 w 1411"/>
                <a:gd name="T35" fmla="*/ 1181 h 1395"/>
                <a:gd name="T36" fmla="*/ 1303 w 1411"/>
                <a:gd name="T37" fmla="*/ 1288 h 1395"/>
                <a:gd name="T38" fmla="*/ 1303 w 1411"/>
                <a:gd name="T39" fmla="*/ 1288 h 1395"/>
                <a:gd name="T40" fmla="*/ 1411 w 1411"/>
                <a:gd name="T41" fmla="*/ 1395 h 1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1" h="1395">
                  <a:moveTo>
                    <a:pt x="0" y="0"/>
                  </a:moveTo>
                  <a:lnTo>
                    <a:pt x="0" y="0"/>
                  </a:lnTo>
                  <a:lnTo>
                    <a:pt x="109" y="107"/>
                  </a:lnTo>
                  <a:moveTo>
                    <a:pt x="217" y="215"/>
                  </a:moveTo>
                  <a:lnTo>
                    <a:pt x="217" y="215"/>
                  </a:lnTo>
                  <a:lnTo>
                    <a:pt x="326" y="322"/>
                  </a:lnTo>
                  <a:moveTo>
                    <a:pt x="434" y="429"/>
                  </a:moveTo>
                  <a:lnTo>
                    <a:pt x="434" y="429"/>
                  </a:lnTo>
                  <a:lnTo>
                    <a:pt x="543" y="537"/>
                  </a:lnTo>
                  <a:moveTo>
                    <a:pt x="652" y="644"/>
                  </a:moveTo>
                  <a:lnTo>
                    <a:pt x="652" y="644"/>
                  </a:lnTo>
                  <a:lnTo>
                    <a:pt x="760" y="751"/>
                  </a:lnTo>
                  <a:moveTo>
                    <a:pt x="869" y="859"/>
                  </a:moveTo>
                  <a:lnTo>
                    <a:pt x="869" y="859"/>
                  </a:lnTo>
                  <a:lnTo>
                    <a:pt x="977" y="966"/>
                  </a:lnTo>
                  <a:moveTo>
                    <a:pt x="1086" y="1073"/>
                  </a:moveTo>
                  <a:lnTo>
                    <a:pt x="1086" y="1073"/>
                  </a:lnTo>
                  <a:lnTo>
                    <a:pt x="1194" y="1181"/>
                  </a:lnTo>
                  <a:moveTo>
                    <a:pt x="1303" y="1288"/>
                  </a:moveTo>
                  <a:lnTo>
                    <a:pt x="1303" y="1288"/>
                  </a:lnTo>
                  <a:lnTo>
                    <a:pt x="1411" y="1395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268">
              <a:extLst>
                <a:ext uri="{FF2B5EF4-FFF2-40B4-BE49-F238E27FC236}">
                  <a16:creationId xmlns:a16="http://schemas.microsoft.com/office/drawing/2014/main" id="{732A2FC0-8083-48F1-8D95-3B8EF1BC6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825" y="5654675"/>
              <a:ext cx="34925" cy="50800"/>
            </a:xfrm>
            <a:custGeom>
              <a:avLst/>
              <a:gdLst>
                <a:gd name="T0" fmla="*/ 0 w 56"/>
                <a:gd name="T1" fmla="*/ 24 h 80"/>
                <a:gd name="T2" fmla="*/ 0 w 56"/>
                <a:gd name="T3" fmla="*/ 24 h 80"/>
                <a:gd name="T4" fmla="*/ 56 w 56"/>
                <a:gd name="T5" fmla="*/ 80 h 80"/>
                <a:gd name="T6" fmla="*/ 54 w 56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80">
                  <a:moveTo>
                    <a:pt x="0" y="24"/>
                  </a:moveTo>
                  <a:lnTo>
                    <a:pt x="0" y="24"/>
                  </a:lnTo>
                  <a:lnTo>
                    <a:pt x="56" y="80"/>
                  </a:lnTo>
                  <a:lnTo>
                    <a:pt x="54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269">
              <a:extLst>
                <a:ext uri="{FF2B5EF4-FFF2-40B4-BE49-F238E27FC236}">
                  <a16:creationId xmlns:a16="http://schemas.microsoft.com/office/drawing/2014/main" id="{09504B9C-7B8A-4F8D-A98F-EE6FB24848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24950" y="3887788"/>
              <a:ext cx="47625" cy="1670050"/>
            </a:xfrm>
            <a:custGeom>
              <a:avLst/>
              <a:gdLst>
                <a:gd name="T0" fmla="*/ 76 w 76"/>
                <a:gd name="T1" fmla="*/ 2674 h 2674"/>
                <a:gd name="T2" fmla="*/ 76 w 76"/>
                <a:gd name="T3" fmla="*/ 2674 h 2674"/>
                <a:gd name="T4" fmla="*/ 71 w 76"/>
                <a:gd name="T5" fmla="*/ 2516 h 2674"/>
                <a:gd name="T6" fmla="*/ 67 w 76"/>
                <a:gd name="T7" fmla="*/ 2359 h 2674"/>
                <a:gd name="T8" fmla="*/ 67 w 76"/>
                <a:gd name="T9" fmla="*/ 2359 h 2674"/>
                <a:gd name="T10" fmla="*/ 62 w 76"/>
                <a:gd name="T11" fmla="*/ 2202 h 2674"/>
                <a:gd name="T12" fmla="*/ 58 w 76"/>
                <a:gd name="T13" fmla="*/ 2045 h 2674"/>
                <a:gd name="T14" fmla="*/ 58 w 76"/>
                <a:gd name="T15" fmla="*/ 2045 h 2674"/>
                <a:gd name="T16" fmla="*/ 53 w 76"/>
                <a:gd name="T17" fmla="*/ 1887 h 2674"/>
                <a:gd name="T18" fmla="*/ 49 w 76"/>
                <a:gd name="T19" fmla="*/ 1730 h 2674"/>
                <a:gd name="T20" fmla="*/ 49 w 76"/>
                <a:gd name="T21" fmla="*/ 1730 h 2674"/>
                <a:gd name="T22" fmla="*/ 44 w 76"/>
                <a:gd name="T23" fmla="*/ 1573 h 2674"/>
                <a:gd name="T24" fmla="*/ 40 w 76"/>
                <a:gd name="T25" fmla="*/ 1416 h 2674"/>
                <a:gd name="T26" fmla="*/ 40 w 76"/>
                <a:gd name="T27" fmla="*/ 1416 h 2674"/>
                <a:gd name="T28" fmla="*/ 36 w 76"/>
                <a:gd name="T29" fmla="*/ 1258 h 2674"/>
                <a:gd name="T30" fmla="*/ 31 w 76"/>
                <a:gd name="T31" fmla="*/ 1101 h 2674"/>
                <a:gd name="T32" fmla="*/ 31 w 76"/>
                <a:gd name="T33" fmla="*/ 1101 h 2674"/>
                <a:gd name="T34" fmla="*/ 27 w 76"/>
                <a:gd name="T35" fmla="*/ 944 h 2674"/>
                <a:gd name="T36" fmla="*/ 22 w 76"/>
                <a:gd name="T37" fmla="*/ 787 h 2674"/>
                <a:gd name="T38" fmla="*/ 22 w 76"/>
                <a:gd name="T39" fmla="*/ 787 h 2674"/>
                <a:gd name="T40" fmla="*/ 18 w 76"/>
                <a:gd name="T41" fmla="*/ 629 h 2674"/>
                <a:gd name="T42" fmla="*/ 13 w 76"/>
                <a:gd name="T43" fmla="*/ 472 h 2674"/>
                <a:gd name="T44" fmla="*/ 13 w 76"/>
                <a:gd name="T45" fmla="*/ 472 h 2674"/>
                <a:gd name="T46" fmla="*/ 9 w 76"/>
                <a:gd name="T47" fmla="*/ 315 h 2674"/>
                <a:gd name="T48" fmla="*/ 4 w 76"/>
                <a:gd name="T49" fmla="*/ 158 h 2674"/>
                <a:gd name="T50" fmla="*/ 4 w 76"/>
                <a:gd name="T51" fmla="*/ 158 h 2674"/>
                <a:gd name="T52" fmla="*/ 0 w 76"/>
                <a:gd name="T53" fmla="*/ 0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2674">
                  <a:moveTo>
                    <a:pt x="76" y="2674"/>
                  </a:moveTo>
                  <a:lnTo>
                    <a:pt x="76" y="2674"/>
                  </a:lnTo>
                  <a:lnTo>
                    <a:pt x="71" y="2516"/>
                  </a:lnTo>
                  <a:moveTo>
                    <a:pt x="67" y="2359"/>
                  </a:moveTo>
                  <a:lnTo>
                    <a:pt x="67" y="2359"/>
                  </a:lnTo>
                  <a:lnTo>
                    <a:pt x="62" y="2202"/>
                  </a:lnTo>
                  <a:moveTo>
                    <a:pt x="58" y="2045"/>
                  </a:moveTo>
                  <a:lnTo>
                    <a:pt x="58" y="2045"/>
                  </a:lnTo>
                  <a:lnTo>
                    <a:pt x="53" y="1887"/>
                  </a:lnTo>
                  <a:moveTo>
                    <a:pt x="49" y="1730"/>
                  </a:moveTo>
                  <a:lnTo>
                    <a:pt x="49" y="1730"/>
                  </a:lnTo>
                  <a:lnTo>
                    <a:pt x="44" y="1573"/>
                  </a:lnTo>
                  <a:moveTo>
                    <a:pt x="40" y="1416"/>
                  </a:moveTo>
                  <a:lnTo>
                    <a:pt x="40" y="1416"/>
                  </a:lnTo>
                  <a:lnTo>
                    <a:pt x="36" y="1258"/>
                  </a:lnTo>
                  <a:moveTo>
                    <a:pt x="31" y="1101"/>
                  </a:moveTo>
                  <a:lnTo>
                    <a:pt x="31" y="1101"/>
                  </a:lnTo>
                  <a:lnTo>
                    <a:pt x="27" y="944"/>
                  </a:lnTo>
                  <a:moveTo>
                    <a:pt x="22" y="787"/>
                  </a:moveTo>
                  <a:lnTo>
                    <a:pt x="22" y="787"/>
                  </a:lnTo>
                  <a:lnTo>
                    <a:pt x="18" y="629"/>
                  </a:lnTo>
                  <a:moveTo>
                    <a:pt x="13" y="472"/>
                  </a:moveTo>
                  <a:lnTo>
                    <a:pt x="13" y="472"/>
                  </a:lnTo>
                  <a:lnTo>
                    <a:pt x="9" y="315"/>
                  </a:lnTo>
                  <a:moveTo>
                    <a:pt x="4" y="158"/>
                  </a:moveTo>
                  <a:lnTo>
                    <a:pt x="4" y="158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270">
              <a:extLst>
                <a:ext uri="{FF2B5EF4-FFF2-40B4-BE49-F238E27FC236}">
                  <a16:creationId xmlns:a16="http://schemas.microsoft.com/office/drawing/2014/main" id="{D66F0DDA-0023-4BC1-A276-A860E425E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3740150"/>
              <a:ext cx="22225" cy="50800"/>
            </a:xfrm>
            <a:custGeom>
              <a:avLst/>
              <a:gdLst>
                <a:gd name="T0" fmla="*/ 37 w 37"/>
                <a:gd name="T1" fmla="*/ 80 h 80"/>
                <a:gd name="T2" fmla="*/ 37 w 37"/>
                <a:gd name="T3" fmla="*/ 80 h 80"/>
                <a:gd name="T4" fmla="*/ 35 w 37"/>
                <a:gd name="T5" fmla="*/ 0 h 80"/>
                <a:gd name="T6" fmla="*/ 0 w 37"/>
                <a:gd name="T7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80">
                  <a:moveTo>
                    <a:pt x="37" y="80"/>
                  </a:moveTo>
                  <a:lnTo>
                    <a:pt x="37" y="80"/>
                  </a:lnTo>
                  <a:lnTo>
                    <a:pt x="35" y="0"/>
                  </a:lnTo>
                  <a:lnTo>
                    <a:pt x="0" y="72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271">
              <a:extLst>
                <a:ext uri="{FF2B5EF4-FFF2-40B4-BE49-F238E27FC236}">
                  <a16:creationId xmlns:a16="http://schemas.microsoft.com/office/drawing/2014/main" id="{10B9708D-372E-4FC0-8957-818D73F70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4625" y="3875088"/>
              <a:ext cx="1260475" cy="2601912"/>
            </a:xfrm>
            <a:custGeom>
              <a:avLst/>
              <a:gdLst>
                <a:gd name="T0" fmla="*/ 2023 w 2023"/>
                <a:gd name="T1" fmla="*/ 0 h 4167"/>
                <a:gd name="T2" fmla="*/ 2023 w 2023"/>
                <a:gd name="T3" fmla="*/ 0 h 4167"/>
                <a:gd name="T4" fmla="*/ 1954 w 2023"/>
                <a:gd name="T5" fmla="*/ 143 h 4167"/>
                <a:gd name="T6" fmla="*/ 1884 w 2023"/>
                <a:gd name="T7" fmla="*/ 287 h 4167"/>
                <a:gd name="T8" fmla="*/ 1884 w 2023"/>
                <a:gd name="T9" fmla="*/ 287 h 4167"/>
                <a:gd name="T10" fmla="*/ 1814 w 2023"/>
                <a:gd name="T11" fmla="*/ 431 h 4167"/>
                <a:gd name="T12" fmla="*/ 1744 w 2023"/>
                <a:gd name="T13" fmla="*/ 575 h 4167"/>
                <a:gd name="T14" fmla="*/ 1744 w 2023"/>
                <a:gd name="T15" fmla="*/ 575 h 4167"/>
                <a:gd name="T16" fmla="*/ 1675 w 2023"/>
                <a:gd name="T17" fmla="*/ 718 h 4167"/>
                <a:gd name="T18" fmla="*/ 1605 w 2023"/>
                <a:gd name="T19" fmla="*/ 862 h 4167"/>
                <a:gd name="T20" fmla="*/ 1605 w 2023"/>
                <a:gd name="T21" fmla="*/ 862 h 4167"/>
                <a:gd name="T22" fmla="*/ 1535 w 2023"/>
                <a:gd name="T23" fmla="*/ 1006 h 4167"/>
                <a:gd name="T24" fmla="*/ 1465 w 2023"/>
                <a:gd name="T25" fmla="*/ 1149 h 4167"/>
                <a:gd name="T26" fmla="*/ 1465 w 2023"/>
                <a:gd name="T27" fmla="*/ 1149 h 4167"/>
                <a:gd name="T28" fmla="*/ 1396 w 2023"/>
                <a:gd name="T29" fmla="*/ 1293 h 4167"/>
                <a:gd name="T30" fmla="*/ 1326 w 2023"/>
                <a:gd name="T31" fmla="*/ 1437 h 4167"/>
                <a:gd name="T32" fmla="*/ 1326 w 2023"/>
                <a:gd name="T33" fmla="*/ 1437 h 4167"/>
                <a:gd name="T34" fmla="*/ 1256 w 2023"/>
                <a:gd name="T35" fmla="*/ 1580 h 4167"/>
                <a:gd name="T36" fmla="*/ 1186 w 2023"/>
                <a:gd name="T37" fmla="*/ 1724 h 4167"/>
                <a:gd name="T38" fmla="*/ 1186 w 2023"/>
                <a:gd name="T39" fmla="*/ 1724 h 4167"/>
                <a:gd name="T40" fmla="*/ 1117 w 2023"/>
                <a:gd name="T41" fmla="*/ 1868 h 4167"/>
                <a:gd name="T42" fmla="*/ 1047 w 2023"/>
                <a:gd name="T43" fmla="*/ 2012 h 4167"/>
                <a:gd name="T44" fmla="*/ 1047 w 2023"/>
                <a:gd name="T45" fmla="*/ 2012 h 4167"/>
                <a:gd name="T46" fmla="*/ 977 w 2023"/>
                <a:gd name="T47" fmla="*/ 2155 h 4167"/>
                <a:gd name="T48" fmla="*/ 907 w 2023"/>
                <a:gd name="T49" fmla="*/ 2299 h 4167"/>
                <a:gd name="T50" fmla="*/ 907 w 2023"/>
                <a:gd name="T51" fmla="*/ 2299 h 4167"/>
                <a:gd name="T52" fmla="*/ 837 w 2023"/>
                <a:gd name="T53" fmla="*/ 2443 h 4167"/>
                <a:gd name="T54" fmla="*/ 768 w 2023"/>
                <a:gd name="T55" fmla="*/ 2586 h 4167"/>
                <a:gd name="T56" fmla="*/ 768 w 2023"/>
                <a:gd name="T57" fmla="*/ 2586 h 4167"/>
                <a:gd name="T58" fmla="*/ 698 w 2023"/>
                <a:gd name="T59" fmla="*/ 2730 h 4167"/>
                <a:gd name="T60" fmla="*/ 628 w 2023"/>
                <a:gd name="T61" fmla="*/ 2874 h 4167"/>
                <a:gd name="T62" fmla="*/ 628 w 2023"/>
                <a:gd name="T63" fmla="*/ 2874 h 4167"/>
                <a:gd name="T64" fmla="*/ 558 w 2023"/>
                <a:gd name="T65" fmla="*/ 3018 h 4167"/>
                <a:gd name="T66" fmla="*/ 489 w 2023"/>
                <a:gd name="T67" fmla="*/ 3161 h 4167"/>
                <a:gd name="T68" fmla="*/ 489 w 2023"/>
                <a:gd name="T69" fmla="*/ 3161 h 4167"/>
                <a:gd name="T70" fmla="*/ 419 w 2023"/>
                <a:gd name="T71" fmla="*/ 3305 h 4167"/>
                <a:gd name="T72" fmla="*/ 349 w 2023"/>
                <a:gd name="T73" fmla="*/ 3449 h 4167"/>
                <a:gd name="T74" fmla="*/ 349 w 2023"/>
                <a:gd name="T75" fmla="*/ 3449 h 4167"/>
                <a:gd name="T76" fmla="*/ 279 w 2023"/>
                <a:gd name="T77" fmla="*/ 3592 h 4167"/>
                <a:gd name="T78" fmla="*/ 210 w 2023"/>
                <a:gd name="T79" fmla="*/ 3736 h 4167"/>
                <a:gd name="T80" fmla="*/ 210 w 2023"/>
                <a:gd name="T81" fmla="*/ 3736 h 4167"/>
                <a:gd name="T82" fmla="*/ 140 w 2023"/>
                <a:gd name="T83" fmla="*/ 3880 h 4167"/>
                <a:gd name="T84" fmla="*/ 70 w 2023"/>
                <a:gd name="T85" fmla="*/ 4024 h 4167"/>
                <a:gd name="T86" fmla="*/ 70 w 2023"/>
                <a:gd name="T87" fmla="*/ 4024 h 4167"/>
                <a:gd name="T88" fmla="*/ 0 w 2023"/>
                <a:gd name="T89" fmla="*/ 4167 h 4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3" h="4167">
                  <a:moveTo>
                    <a:pt x="2023" y="0"/>
                  </a:moveTo>
                  <a:lnTo>
                    <a:pt x="2023" y="0"/>
                  </a:lnTo>
                  <a:lnTo>
                    <a:pt x="1954" y="143"/>
                  </a:lnTo>
                  <a:moveTo>
                    <a:pt x="1884" y="287"/>
                  </a:moveTo>
                  <a:lnTo>
                    <a:pt x="1884" y="287"/>
                  </a:lnTo>
                  <a:lnTo>
                    <a:pt x="1814" y="431"/>
                  </a:lnTo>
                  <a:moveTo>
                    <a:pt x="1744" y="575"/>
                  </a:moveTo>
                  <a:lnTo>
                    <a:pt x="1744" y="575"/>
                  </a:lnTo>
                  <a:lnTo>
                    <a:pt x="1675" y="718"/>
                  </a:lnTo>
                  <a:moveTo>
                    <a:pt x="1605" y="862"/>
                  </a:moveTo>
                  <a:lnTo>
                    <a:pt x="1605" y="862"/>
                  </a:lnTo>
                  <a:lnTo>
                    <a:pt x="1535" y="1006"/>
                  </a:lnTo>
                  <a:moveTo>
                    <a:pt x="1465" y="1149"/>
                  </a:moveTo>
                  <a:lnTo>
                    <a:pt x="1465" y="1149"/>
                  </a:lnTo>
                  <a:lnTo>
                    <a:pt x="1396" y="1293"/>
                  </a:lnTo>
                  <a:moveTo>
                    <a:pt x="1326" y="1437"/>
                  </a:moveTo>
                  <a:lnTo>
                    <a:pt x="1326" y="1437"/>
                  </a:lnTo>
                  <a:lnTo>
                    <a:pt x="1256" y="1580"/>
                  </a:lnTo>
                  <a:moveTo>
                    <a:pt x="1186" y="1724"/>
                  </a:moveTo>
                  <a:lnTo>
                    <a:pt x="1186" y="1724"/>
                  </a:lnTo>
                  <a:lnTo>
                    <a:pt x="1117" y="1868"/>
                  </a:lnTo>
                  <a:moveTo>
                    <a:pt x="1047" y="2012"/>
                  </a:moveTo>
                  <a:lnTo>
                    <a:pt x="1047" y="2012"/>
                  </a:lnTo>
                  <a:lnTo>
                    <a:pt x="977" y="2155"/>
                  </a:lnTo>
                  <a:moveTo>
                    <a:pt x="907" y="2299"/>
                  </a:moveTo>
                  <a:lnTo>
                    <a:pt x="907" y="2299"/>
                  </a:lnTo>
                  <a:lnTo>
                    <a:pt x="837" y="2443"/>
                  </a:lnTo>
                  <a:moveTo>
                    <a:pt x="768" y="2586"/>
                  </a:moveTo>
                  <a:lnTo>
                    <a:pt x="768" y="2586"/>
                  </a:lnTo>
                  <a:lnTo>
                    <a:pt x="698" y="2730"/>
                  </a:lnTo>
                  <a:moveTo>
                    <a:pt x="628" y="2874"/>
                  </a:moveTo>
                  <a:lnTo>
                    <a:pt x="628" y="2874"/>
                  </a:lnTo>
                  <a:lnTo>
                    <a:pt x="558" y="3018"/>
                  </a:lnTo>
                  <a:moveTo>
                    <a:pt x="489" y="3161"/>
                  </a:moveTo>
                  <a:lnTo>
                    <a:pt x="489" y="3161"/>
                  </a:lnTo>
                  <a:lnTo>
                    <a:pt x="419" y="3305"/>
                  </a:lnTo>
                  <a:moveTo>
                    <a:pt x="349" y="3449"/>
                  </a:moveTo>
                  <a:lnTo>
                    <a:pt x="349" y="3449"/>
                  </a:lnTo>
                  <a:lnTo>
                    <a:pt x="279" y="3592"/>
                  </a:lnTo>
                  <a:moveTo>
                    <a:pt x="210" y="3736"/>
                  </a:moveTo>
                  <a:lnTo>
                    <a:pt x="210" y="3736"/>
                  </a:lnTo>
                  <a:lnTo>
                    <a:pt x="140" y="3880"/>
                  </a:lnTo>
                  <a:moveTo>
                    <a:pt x="70" y="4024"/>
                  </a:moveTo>
                  <a:lnTo>
                    <a:pt x="70" y="4024"/>
                  </a:lnTo>
                  <a:lnTo>
                    <a:pt x="0" y="416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272">
              <a:extLst>
                <a:ext uri="{FF2B5EF4-FFF2-40B4-BE49-F238E27FC236}">
                  <a16:creationId xmlns:a16="http://schemas.microsoft.com/office/drawing/2014/main" id="{2932BF87-2F79-4189-9746-8B8EE50BE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6561138"/>
              <a:ext cx="20638" cy="49212"/>
            </a:xfrm>
            <a:custGeom>
              <a:avLst/>
              <a:gdLst>
                <a:gd name="T0" fmla="*/ 34 w 34"/>
                <a:gd name="T1" fmla="*/ 7 h 79"/>
                <a:gd name="T2" fmla="*/ 34 w 34"/>
                <a:gd name="T3" fmla="*/ 7 h 79"/>
                <a:gd name="T4" fmla="*/ 0 w 34"/>
                <a:gd name="T5" fmla="*/ 79 h 79"/>
                <a:gd name="T6" fmla="*/ 14 w 34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79">
                  <a:moveTo>
                    <a:pt x="34" y="7"/>
                  </a:moveTo>
                  <a:lnTo>
                    <a:pt x="34" y="7"/>
                  </a:lnTo>
                  <a:lnTo>
                    <a:pt x="0" y="79"/>
                  </a:lnTo>
                  <a:lnTo>
                    <a:pt x="14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273">
              <a:extLst>
                <a:ext uri="{FF2B5EF4-FFF2-40B4-BE49-F238E27FC236}">
                  <a16:creationId xmlns:a16="http://schemas.microsoft.com/office/drawing/2014/main" id="{5217C114-E9FE-4FD5-B610-5F7492BFEF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6525" y="4778375"/>
              <a:ext cx="307975" cy="1684337"/>
            </a:xfrm>
            <a:custGeom>
              <a:avLst/>
              <a:gdLst>
                <a:gd name="T0" fmla="*/ 0 w 494"/>
                <a:gd name="T1" fmla="*/ 2699 h 2699"/>
                <a:gd name="T2" fmla="*/ 0 w 494"/>
                <a:gd name="T3" fmla="*/ 2699 h 2699"/>
                <a:gd name="T4" fmla="*/ 29 w 494"/>
                <a:gd name="T5" fmla="*/ 2540 h 2699"/>
                <a:gd name="T6" fmla="*/ 58 w 494"/>
                <a:gd name="T7" fmla="*/ 2381 h 2699"/>
                <a:gd name="T8" fmla="*/ 58 w 494"/>
                <a:gd name="T9" fmla="*/ 2381 h 2699"/>
                <a:gd name="T10" fmla="*/ 87 w 494"/>
                <a:gd name="T11" fmla="*/ 2222 h 2699"/>
                <a:gd name="T12" fmla="*/ 116 w 494"/>
                <a:gd name="T13" fmla="*/ 2064 h 2699"/>
                <a:gd name="T14" fmla="*/ 116 w 494"/>
                <a:gd name="T15" fmla="*/ 2064 h 2699"/>
                <a:gd name="T16" fmla="*/ 145 w 494"/>
                <a:gd name="T17" fmla="*/ 1905 h 2699"/>
                <a:gd name="T18" fmla="*/ 174 w 494"/>
                <a:gd name="T19" fmla="*/ 1746 h 2699"/>
                <a:gd name="T20" fmla="*/ 174 w 494"/>
                <a:gd name="T21" fmla="*/ 1746 h 2699"/>
                <a:gd name="T22" fmla="*/ 203 w 494"/>
                <a:gd name="T23" fmla="*/ 1587 h 2699"/>
                <a:gd name="T24" fmla="*/ 232 w 494"/>
                <a:gd name="T25" fmla="*/ 1429 h 2699"/>
                <a:gd name="T26" fmla="*/ 232 w 494"/>
                <a:gd name="T27" fmla="*/ 1429 h 2699"/>
                <a:gd name="T28" fmla="*/ 261 w 494"/>
                <a:gd name="T29" fmla="*/ 1270 h 2699"/>
                <a:gd name="T30" fmla="*/ 290 w 494"/>
                <a:gd name="T31" fmla="*/ 1111 h 2699"/>
                <a:gd name="T32" fmla="*/ 290 w 494"/>
                <a:gd name="T33" fmla="*/ 1111 h 2699"/>
                <a:gd name="T34" fmla="*/ 319 w 494"/>
                <a:gd name="T35" fmla="*/ 952 h 2699"/>
                <a:gd name="T36" fmla="*/ 348 w 494"/>
                <a:gd name="T37" fmla="*/ 794 h 2699"/>
                <a:gd name="T38" fmla="*/ 348 w 494"/>
                <a:gd name="T39" fmla="*/ 794 h 2699"/>
                <a:gd name="T40" fmla="*/ 377 w 494"/>
                <a:gd name="T41" fmla="*/ 635 h 2699"/>
                <a:gd name="T42" fmla="*/ 406 w 494"/>
                <a:gd name="T43" fmla="*/ 476 h 2699"/>
                <a:gd name="T44" fmla="*/ 406 w 494"/>
                <a:gd name="T45" fmla="*/ 476 h 2699"/>
                <a:gd name="T46" fmla="*/ 436 w 494"/>
                <a:gd name="T47" fmla="*/ 318 h 2699"/>
                <a:gd name="T48" fmla="*/ 465 w 494"/>
                <a:gd name="T49" fmla="*/ 159 h 2699"/>
                <a:gd name="T50" fmla="*/ 465 w 494"/>
                <a:gd name="T51" fmla="*/ 159 h 2699"/>
                <a:gd name="T52" fmla="*/ 494 w 494"/>
                <a:gd name="T53" fmla="*/ 0 h 2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2699">
                  <a:moveTo>
                    <a:pt x="0" y="2699"/>
                  </a:moveTo>
                  <a:lnTo>
                    <a:pt x="0" y="2699"/>
                  </a:lnTo>
                  <a:lnTo>
                    <a:pt x="29" y="2540"/>
                  </a:lnTo>
                  <a:moveTo>
                    <a:pt x="58" y="2381"/>
                  </a:moveTo>
                  <a:lnTo>
                    <a:pt x="58" y="2381"/>
                  </a:lnTo>
                  <a:lnTo>
                    <a:pt x="87" y="2222"/>
                  </a:lnTo>
                  <a:moveTo>
                    <a:pt x="116" y="2064"/>
                  </a:moveTo>
                  <a:lnTo>
                    <a:pt x="116" y="2064"/>
                  </a:lnTo>
                  <a:lnTo>
                    <a:pt x="145" y="1905"/>
                  </a:lnTo>
                  <a:moveTo>
                    <a:pt x="174" y="1746"/>
                  </a:moveTo>
                  <a:lnTo>
                    <a:pt x="174" y="1746"/>
                  </a:lnTo>
                  <a:lnTo>
                    <a:pt x="203" y="1587"/>
                  </a:lnTo>
                  <a:moveTo>
                    <a:pt x="232" y="1429"/>
                  </a:moveTo>
                  <a:lnTo>
                    <a:pt x="232" y="1429"/>
                  </a:lnTo>
                  <a:lnTo>
                    <a:pt x="261" y="1270"/>
                  </a:lnTo>
                  <a:moveTo>
                    <a:pt x="290" y="1111"/>
                  </a:moveTo>
                  <a:lnTo>
                    <a:pt x="290" y="1111"/>
                  </a:lnTo>
                  <a:lnTo>
                    <a:pt x="319" y="952"/>
                  </a:lnTo>
                  <a:moveTo>
                    <a:pt x="348" y="794"/>
                  </a:moveTo>
                  <a:lnTo>
                    <a:pt x="348" y="794"/>
                  </a:lnTo>
                  <a:lnTo>
                    <a:pt x="377" y="635"/>
                  </a:lnTo>
                  <a:moveTo>
                    <a:pt x="406" y="476"/>
                  </a:moveTo>
                  <a:lnTo>
                    <a:pt x="406" y="476"/>
                  </a:lnTo>
                  <a:lnTo>
                    <a:pt x="436" y="318"/>
                  </a:lnTo>
                  <a:moveTo>
                    <a:pt x="465" y="159"/>
                  </a:moveTo>
                  <a:lnTo>
                    <a:pt x="465" y="159"/>
                  </a:lnTo>
                  <a:lnTo>
                    <a:pt x="494" y="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274">
              <a:extLst>
                <a:ext uri="{FF2B5EF4-FFF2-40B4-BE49-F238E27FC236}">
                  <a16:creationId xmlns:a16="http://schemas.microsoft.com/office/drawing/2014/main" id="{50770E57-89C5-4F14-AF77-DB8A5AE46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0213" y="4630738"/>
              <a:ext cx="41275" cy="49212"/>
            </a:xfrm>
            <a:custGeom>
              <a:avLst/>
              <a:gdLst>
                <a:gd name="T0" fmla="*/ 50 w 64"/>
                <a:gd name="T1" fmla="*/ 78 h 78"/>
                <a:gd name="T2" fmla="*/ 50 w 64"/>
                <a:gd name="T3" fmla="*/ 78 h 78"/>
                <a:gd name="T4" fmla="*/ 64 w 64"/>
                <a:gd name="T5" fmla="*/ 0 h 78"/>
                <a:gd name="T6" fmla="*/ 0 w 64"/>
                <a:gd name="T7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8">
                  <a:moveTo>
                    <a:pt x="50" y="78"/>
                  </a:moveTo>
                  <a:lnTo>
                    <a:pt x="50" y="78"/>
                  </a:lnTo>
                  <a:lnTo>
                    <a:pt x="64" y="0"/>
                  </a:lnTo>
                  <a:lnTo>
                    <a:pt x="0" y="48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275">
              <a:extLst>
                <a:ext uri="{FF2B5EF4-FFF2-40B4-BE49-F238E27FC236}">
                  <a16:creationId xmlns:a16="http://schemas.microsoft.com/office/drawing/2014/main" id="{9CD73205-E5F2-4384-A2F3-D52047F05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5750" y="4719638"/>
              <a:ext cx="1336675" cy="1008062"/>
            </a:xfrm>
            <a:custGeom>
              <a:avLst/>
              <a:gdLst>
                <a:gd name="T0" fmla="*/ 2143 w 2143"/>
                <a:gd name="T1" fmla="*/ 0 h 1614"/>
                <a:gd name="T2" fmla="*/ 2143 w 2143"/>
                <a:gd name="T3" fmla="*/ 0 h 1614"/>
                <a:gd name="T4" fmla="*/ 2017 w 2143"/>
                <a:gd name="T5" fmla="*/ 95 h 1614"/>
                <a:gd name="T6" fmla="*/ 1891 w 2143"/>
                <a:gd name="T7" fmla="*/ 190 h 1614"/>
                <a:gd name="T8" fmla="*/ 1891 w 2143"/>
                <a:gd name="T9" fmla="*/ 190 h 1614"/>
                <a:gd name="T10" fmla="*/ 1765 w 2143"/>
                <a:gd name="T11" fmla="*/ 285 h 1614"/>
                <a:gd name="T12" fmla="*/ 1639 w 2143"/>
                <a:gd name="T13" fmla="*/ 380 h 1614"/>
                <a:gd name="T14" fmla="*/ 1639 w 2143"/>
                <a:gd name="T15" fmla="*/ 380 h 1614"/>
                <a:gd name="T16" fmla="*/ 1513 w 2143"/>
                <a:gd name="T17" fmla="*/ 475 h 1614"/>
                <a:gd name="T18" fmla="*/ 1387 w 2143"/>
                <a:gd name="T19" fmla="*/ 570 h 1614"/>
                <a:gd name="T20" fmla="*/ 1387 w 2143"/>
                <a:gd name="T21" fmla="*/ 570 h 1614"/>
                <a:gd name="T22" fmla="*/ 1261 w 2143"/>
                <a:gd name="T23" fmla="*/ 665 h 1614"/>
                <a:gd name="T24" fmla="*/ 1135 w 2143"/>
                <a:gd name="T25" fmla="*/ 760 h 1614"/>
                <a:gd name="T26" fmla="*/ 1135 w 2143"/>
                <a:gd name="T27" fmla="*/ 760 h 1614"/>
                <a:gd name="T28" fmla="*/ 1009 w 2143"/>
                <a:gd name="T29" fmla="*/ 855 h 1614"/>
                <a:gd name="T30" fmla="*/ 883 w 2143"/>
                <a:gd name="T31" fmla="*/ 950 h 1614"/>
                <a:gd name="T32" fmla="*/ 883 w 2143"/>
                <a:gd name="T33" fmla="*/ 950 h 1614"/>
                <a:gd name="T34" fmla="*/ 756 w 2143"/>
                <a:gd name="T35" fmla="*/ 1044 h 1614"/>
                <a:gd name="T36" fmla="*/ 630 w 2143"/>
                <a:gd name="T37" fmla="*/ 1139 h 1614"/>
                <a:gd name="T38" fmla="*/ 630 w 2143"/>
                <a:gd name="T39" fmla="*/ 1139 h 1614"/>
                <a:gd name="T40" fmla="*/ 504 w 2143"/>
                <a:gd name="T41" fmla="*/ 1234 h 1614"/>
                <a:gd name="T42" fmla="*/ 378 w 2143"/>
                <a:gd name="T43" fmla="*/ 1329 h 1614"/>
                <a:gd name="T44" fmla="*/ 378 w 2143"/>
                <a:gd name="T45" fmla="*/ 1329 h 1614"/>
                <a:gd name="T46" fmla="*/ 252 w 2143"/>
                <a:gd name="T47" fmla="*/ 1424 h 1614"/>
                <a:gd name="T48" fmla="*/ 126 w 2143"/>
                <a:gd name="T49" fmla="*/ 1519 h 1614"/>
                <a:gd name="T50" fmla="*/ 126 w 2143"/>
                <a:gd name="T51" fmla="*/ 1519 h 1614"/>
                <a:gd name="T52" fmla="*/ 0 w 2143"/>
                <a:gd name="T53" fmla="*/ 1614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3" h="1614">
                  <a:moveTo>
                    <a:pt x="2143" y="0"/>
                  </a:moveTo>
                  <a:lnTo>
                    <a:pt x="2143" y="0"/>
                  </a:lnTo>
                  <a:lnTo>
                    <a:pt x="2017" y="95"/>
                  </a:lnTo>
                  <a:moveTo>
                    <a:pt x="1891" y="190"/>
                  </a:moveTo>
                  <a:lnTo>
                    <a:pt x="1891" y="190"/>
                  </a:lnTo>
                  <a:lnTo>
                    <a:pt x="1765" y="285"/>
                  </a:lnTo>
                  <a:moveTo>
                    <a:pt x="1639" y="380"/>
                  </a:moveTo>
                  <a:lnTo>
                    <a:pt x="1639" y="380"/>
                  </a:lnTo>
                  <a:lnTo>
                    <a:pt x="1513" y="475"/>
                  </a:lnTo>
                  <a:moveTo>
                    <a:pt x="1387" y="570"/>
                  </a:moveTo>
                  <a:lnTo>
                    <a:pt x="1387" y="570"/>
                  </a:lnTo>
                  <a:lnTo>
                    <a:pt x="1261" y="665"/>
                  </a:lnTo>
                  <a:moveTo>
                    <a:pt x="1135" y="760"/>
                  </a:moveTo>
                  <a:lnTo>
                    <a:pt x="1135" y="760"/>
                  </a:lnTo>
                  <a:lnTo>
                    <a:pt x="1009" y="855"/>
                  </a:lnTo>
                  <a:moveTo>
                    <a:pt x="883" y="950"/>
                  </a:moveTo>
                  <a:lnTo>
                    <a:pt x="883" y="950"/>
                  </a:lnTo>
                  <a:lnTo>
                    <a:pt x="756" y="1044"/>
                  </a:lnTo>
                  <a:moveTo>
                    <a:pt x="630" y="1139"/>
                  </a:moveTo>
                  <a:lnTo>
                    <a:pt x="630" y="1139"/>
                  </a:lnTo>
                  <a:lnTo>
                    <a:pt x="504" y="1234"/>
                  </a:lnTo>
                  <a:moveTo>
                    <a:pt x="378" y="1329"/>
                  </a:moveTo>
                  <a:lnTo>
                    <a:pt x="378" y="1329"/>
                  </a:lnTo>
                  <a:lnTo>
                    <a:pt x="252" y="1424"/>
                  </a:lnTo>
                  <a:moveTo>
                    <a:pt x="126" y="1519"/>
                  </a:moveTo>
                  <a:lnTo>
                    <a:pt x="126" y="1519"/>
                  </a:lnTo>
                  <a:lnTo>
                    <a:pt x="0" y="1614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276">
              <a:extLst>
                <a:ext uri="{FF2B5EF4-FFF2-40B4-BE49-F238E27FC236}">
                  <a16:creationId xmlns:a16="http://schemas.microsoft.com/office/drawing/2014/main" id="{7CD76DE3-D3ED-424B-B0E1-98CDA544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5786438"/>
              <a:ext cx="41275" cy="30162"/>
            </a:xfrm>
            <a:custGeom>
              <a:avLst/>
              <a:gdLst>
                <a:gd name="T0" fmla="*/ 64 w 64"/>
                <a:gd name="T1" fmla="*/ 0 h 48"/>
                <a:gd name="T2" fmla="*/ 64 w 64"/>
                <a:gd name="T3" fmla="*/ 0 h 48"/>
                <a:gd name="T4" fmla="*/ 0 w 64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48">
                  <a:moveTo>
                    <a:pt x="64" y="0"/>
                  </a:moveTo>
                  <a:lnTo>
                    <a:pt x="64" y="0"/>
                  </a:lnTo>
                  <a:lnTo>
                    <a:pt x="0" y="48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277">
              <a:extLst>
                <a:ext uri="{FF2B5EF4-FFF2-40B4-BE49-F238E27FC236}">
                  <a16:creationId xmlns:a16="http://schemas.microsoft.com/office/drawing/2014/main" id="{F35CFE74-E524-4B41-9C11-145E53197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1400176"/>
              <a:ext cx="23813" cy="42862"/>
            </a:xfrm>
            <a:custGeom>
              <a:avLst/>
              <a:gdLst>
                <a:gd name="T0" fmla="*/ 0 w 39"/>
                <a:gd name="T1" fmla="*/ 0 h 69"/>
                <a:gd name="T2" fmla="*/ 0 w 39"/>
                <a:gd name="T3" fmla="*/ 0 h 69"/>
                <a:gd name="T4" fmla="*/ 39 w 39"/>
                <a:gd name="T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9">
                  <a:moveTo>
                    <a:pt x="0" y="0"/>
                  </a:moveTo>
                  <a:lnTo>
                    <a:pt x="0" y="0"/>
                  </a:lnTo>
                  <a:lnTo>
                    <a:pt x="39" y="69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278">
              <a:extLst>
                <a:ext uri="{FF2B5EF4-FFF2-40B4-BE49-F238E27FC236}">
                  <a16:creationId xmlns:a16="http://schemas.microsoft.com/office/drawing/2014/main" id="{379B6863-8A8E-4FAB-B35E-2F7327A7B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1175" y="1527175"/>
              <a:ext cx="609600" cy="1082675"/>
            </a:xfrm>
            <a:custGeom>
              <a:avLst/>
              <a:gdLst>
                <a:gd name="T0" fmla="*/ 0 w 977"/>
                <a:gd name="T1" fmla="*/ 0 h 1736"/>
                <a:gd name="T2" fmla="*/ 0 w 977"/>
                <a:gd name="T3" fmla="*/ 0 h 1736"/>
                <a:gd name="T4" fmla="*/ 76 w 977"/>
                <a:gd name="T5" fmla="*/ 133 h 1736"/>
                <a:gd name="T6" fmla="*/ 151 w 977"/>
                <a:gd name="T7" fmla="*/ 267 h 1736"/>
                <a:gd name="T8" fmla="*/ 151 w 977"/>
                <a:gd name="T9" fmla="*/ 267 h 1736"/>
                <a:gd name="T10" fmla="*/ 226 w 977"/>
                <a:gd name="T11" fmla="*/ 400 h 1736"/>
                <a:gd name="T12" fmla="*/ 301 w 977"/>
                <a:gd name="T13" fmla="*/ 534 h 1736"/>
                <a:gd name="T14" fmla="*/ 301 w 977"/>
                <a:gd name="T15" fmla="*/ 534 h 1736"/>
                <a:gd name="T16" fmla="*/ 376 w 977"/>
                <a:gd name="T17" fmla="*/ 668 h 1736"/>
                <a:gd name="T18" fmla="*/ 451 w 977"/>
                <a:gd name="T19" fmla="*/ 801 h 1736"/>
                <a:gd name="T20" fmla="*/ 451 w 977"/>
                <a:gd name="T21" fmla="*/ 801 h 1736"/>
                <a:gd name="T22" fmla="*/ 526 w 977"/>
                <a:gd name="T23" fmla="*/ 935 h 1736"/>
                <a:gd name="T24" fmla="*/ 601 w 977"/>
                <a:gd name="T25" fmla="*/ 1068 h 1736"/>
                <a:gd name="T26" fmla="*/ 601 w 977"/>
                <a:gd name="T27" fmla="*/ 1068 h 1736"/>
                <a:gd name="T28" fmla="*/ 677 w 977"/>
                <a:gd name="T29" fmla="*/ 1202 h 1736"/>
                <a:gd name="T30" fmla="*/ 752 w 977"/>
                <a:gd name="T31" fmla="*/ 1335 h 1736"/>
                <a:gd name="T32" fmla="*/ 752 w 977"/>
                <a:gd name="T33" fmla="*/ 1335 h 1736"/>
                <a:gd name="T34" fmla="*/ 827 w 977"/>
                <a:gd name="T35" fmla="*/ 1469 h 1736"/>
                <a:gd name="T36" fmla="*/ 902 w 977"/>
                <a:gd name="T37" fmla="*/ 1603 h 1736"/>
                <a:gd name="T38" fmla="*/ 902 w 977"/>
                <a:gd name="T39" fmla="*/ 1603 h 1736"/>
                <a:gd name="T40" fmla="*/ 977 w 977"/>
                <a:gd name="T41" fmla="*/ 1736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7" h="1736">
                  <a:moveTo>
                    <a:pt x="0" y="0"/>
                  </a:moveTo>
                  <a:lnTo>
                    <a:pt x="0" y="0"/>
                  </a:lnTo>
                  <a:lnTo>
                    <a:pt x="76" y="133"/>
                  </a:lnTo>
                  <a:moveTo>
                    <a:pt x="151" y="267"/>
                  </a:moveTo>
                  <a:lnTo>
                    <a:pt x="151" y="267"/>
                  </a:lnTo>
                  <a:lnTo>
                    <a:pt x="226" y="400"/>
                  </a:lnTo>
                  <a:moveTo>
                    <a:pt x="301" y="534"/>
                  </a:moveTo>
                  <a:lnTo>
                    <a:pt x="301" y="534"/>
                  </a:lnTo>
                  <a:lnTo>
                    <a:pt x="376" y="668"/>
                  </a:lnTo>
                  <a:moveTo>
                    <a:pt x="451" y="801"/>
                  </a:moveTo>
                  <a:lnTo>
                    <a:pt x="451" y="801"/>
                  </a:lnTo>
                  <a:lnTo>
                    <a:pt x="526" y="935"/>
                  </a:lnTo>
                  <a:moveTo>
                    <a:pt x="601" y="1068"/>
                  </a:moveTo>
                  <a:lnTo>
                    <a:pt x="601" y="1068"/>
                  </a:lnTo>
                  <a:lnTo>
                    <a:pt x="677" y="1202"/>
                  </a:lnTo>
                  <a:moveTo>
                    <a:pt x="752" y="1335"/>
                  </a:moveTo>
                  <a:lnTo>
                    <a:pt x="752" y="1335"/>
                  </a:lnTo>
                  <a:lnTo>
                    <a:pt x="827" y="1469"/>
                  </a:lnTo>
                  <a:moveTo>
                    <a:pt x="902" y="1603"/>
                  </a:moveTo>
                  <a:lnTo>
                    <a:pt x="902" y="1603"/>
                  </a:lnTo>
                  <a:lnTo>
                    <a:pt x="977" y="1736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279">
              <a:extLst>
                <a:ext uri="{FF2B5EF4-FFF2-40B4-BE49-F238E27FC236}">
                  <a16:creationId xmlns:a16="http://schemas.microsoft.com/office/drawing/2014/main" id="{1B7D2318-867E-4227-8E7D-E480D0556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2693988"/>
              <a:ext cx="34925" cy="79375"/>
            </a:xfrm>
            <a:custGeom>
              <a:avLst/>
              <a:gdLst>
                <a:gd name="T0" fmla="*/ 16 w 56"/>
                <a:gd name="T1" fmla="*/ 0 h 127"/>
                <a:gd name="T2" fmla="*/ 16 w 56"/>
                <a:gd name="T3" fmla="*/ 0 h 127"/>
                <a:gd name="T4" fmla="*/ 56 w 56"/>
                <a:gd name="T5" fmla="*/ 70 h 127"/>
                <a:gd name="T6" fmla="*/ 0 w 56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27">
                  <a:moveTo>
                    <a:pt x="16" y="0"/>
                  </a:moveTo>
                  <a:lnTo>
                    <a:pt x="16" y="0"/>
                  </a:lnTo>
                  <a:lnTo>
                    <a:pt x="56" y="70"/>
                  </a:lnTo>
                  <a:lnTo>
                    <a:pt x="0" y="127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280">
              <a:extLst>
                <a:ext uri="{FF2B5EF4-FFF2-40B4-BE49-F238E27FC236}">
                  <a16:creationId xmlns:a16="http://schemas.microsoft.com/office/drawing/2014/main" id="{5C702D2B-844A-4D5B-B8B0-36CE9F70DE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375" y="2844800"/>
              <a:ext cx="755650" cy="788987"/>
            </a:xfrm>
            <a:custGeom>
              <a:avLst/>
              <a:gdLst>
                <a:gd name="T0" fmla="*/ 1210 w 1210"/>
                <a:gd name="T1" fmla="*/ 0 h 1263"/>
                <a:gd name="T2" fmla="*/ 1210 w 1210"/>
                <a:gd name="T3" fmla="*/ 0 h 1263"/>
                <a:gd name="T4" fmla="*/ 1100 w 1210"/>
                <a:gd name="T5" fmla="*/ 115 h 1263"/>
                <a:gd name="T6" fmla="*/ 990 w 1210"/>
                <a:gd name="T7" fmla="*/ 230 h 1263"/>
                <a:gd name="T8" fmla="*/ 990 w 1210"/>
                <a:gd name="T9" fmla="*/ 230 h 1263"/>
                <a:gd name="T10" fmla="*/ 880 w 1210"/>
                <a:gd name="T11" fmla="*/ 344 h 1263"/>
                <a:gd name="T12" fmla="*/ 770 w 1210"/>
                <a:gd name="T13" fmla="*/ 459 h 1263"/>
                <a:gd name="T14" fmla="*/ 770 w 1210"/>
                <a:gd name="T15" fmla="*/ 459 h 1263"/>
                <a:gd name="T16" fmla="*/ 660 w 1210"/>
                <a:gd name="T17" fmla="*/ 574 h 1263"/>
                <a:gd name="T18" fmla="*/ 550 w 1210"/>
                <a:gd name="T19" fmla="*/ 689 h 1263"/>
                <a:gd name="T20" fmla="*/ 550 w 1210"/>
                <a:gd name="T21" fmla="*/ 689 h 1263"/>
                <a:gd name="T22" fmla="*/ 440 w 1210"/>
                <a:gd name="T23" fmla="*/ 803 h 1263"/>
                <a:gd name="T24" fmla="*/ 330 w 1210"/>
                <a:gd name="T25" fmla="*/ 918 h 1263"/>
                <a:gd name="T26" fmla="*/ 330 w 1210"/>
                <a:gd name="T27" fmla="*/ 918 h 1263"/>
                <a:gd name="T28" fmla="*/ 220 w 1210"/>
                <a:gd name="T29" fmla="*/ 1033 h 1263"/>
                <a:gd name="T30" fmla="*/ 110 w 1210"/>
                <a:gd name="T31" fmla="*/ 1148 h 1263"/>
                <a:gd name="T32" fmla="*/ 110 w 1210"/>
                <a:gd name="T33" fmla="*/ 1148 h 1263"/>
                <a:gd name="T34" fmla="*/ 0 w 1210"/>
                <a:gd name="T35" fmla="*/ 1263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0" h="1263">
                  <a:moveTo>
                    <a:pt x="1210" y="0"/>
                  </a:moveTo>
                  <a:lnTo>
                    <a:pt x="1210" y="0"/>
                  </a:lnTo>
                  <a:lnTo>
                    <a:pt x="1100" y="115"/>
                  </a:lnTo>
                  <a:moveTo>
                    <a:pt x="990" y="230"/>
                  </a:moveTo>
                  <a:lnTo>
                    <a:pt x="990" y="230"/>
                  </a:lnTo>
                  <a:lnTo>
                    <a:pt x="880" y="344"/>
                  </a:lnTo>
                  <a:moveTo>
                    <a:pt x="770" y="459"/>
                  </a:moveTo>
                  <a:lnTo>
                    <a:pt x="770" y="459"/>
                  </a:lnTo>
                  <a:lnTo>
                    <a:pt x="660" y="574"/>
                  </a:lnTo>
                  <a:moveTo>
                    <a:pt x="550" y="689"/>
                  </a:moveTo>
                  <a:lnTo>
                    <a:pt x="550" y="689"/>
                  </a:lnTo>
                  <a:lnTo>
                    <a:pt x="440" y="803"/>
                  </a:lnTo>
                  <a:moveTo>
                    <a:pt x="330" y="918"/>
                  </a:moveTo>
                  <a:lnTo>
                    <a:pt x="330" y="918"/>
                  </a:lnTo>
                  <a:lnTo>
                    <a:pt x="220" y="1033"/>
                  </a:lnTo>
                  <a:moveTo>
                    <a:pt x="110" y="1148"/>
                  </a:moveTo>
                  <a:lnTo>
                    <a:pt x="110" y="1148"/>
                  </a:lnTo>
                  <a:lnTo>
                    <a:pt x="0" y="1263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281">
              <a:extLst>
                <a:ext uri="{FF2B5EF4-FFF2-40B4-BE49-F238E27FC236}">
                  <a16:creationId xmlns:a16="http://schemas.microsoft.com/office/drawing/2014/main" id="{02865DEC-D1DF-4711-8B62-4018DA847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3703638"/>
              <a:ext cx="47625" cy="50800"/>
            </a:xfrm>
            <a:custGeom>
              <a:avLst/>
              <a:gdLst>
                <a:gd name="T0" fmla="*/ 55 w 77"/>
                <a:gd name="T1" fmla="*/ 0 h 80"/>
                <a:gd name="T2" fmla="*/ 55 w 77"/>
                <a:gd name="T3" fmla="*/ 0 h 80"/>
                <a:gd name="T4" fmla="*/ 0 w 77"/>
                <a:gd name="T5" fmla="*/ 58 h 80"/>
                <a:gd name="T6" fmla="*/ 77 w 77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0">
                  <a:moveTo>
                    <a:pt x="55" y="0"/>
                  </a:moveTo>
                  <a:lnTo>
                    <a:pt x="55" y="0"/>
                  </a:lnTo>
                  <a:lnTo>
                    <a:pt x="0" y="58"/>
                  </a:lnTo>
                  <a:lnTo>
                    <a:pt x="77" y="8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282">
              <a:extLst>
                <a:ext uri="{FF2B5EF4-FFF2-40B4-BE49-F238E27FC236}">
                  <a16:creationId xmlns:a16="http://schemas.microsoft.com/office/drawing/2014/main" id="{D35D90C6-3F6A-413B-9534-DCB20E0CD3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3063" y="3779838"/>
              <a:ext cx="1595438" cy="449262"/>
            </a:xfrm>
            <a:custGeom>
              <a:avLst/>
              <a:gdLst>
                <a:gd name="T0" fmla="*/ 0 w 2559"/>
                <a:gd name="T1" fmla="*/ 0 h 720"/>
                <a:gd name="T2" fmla="*/ 0 w 2559"/>
                <a:gd name="T3" fmla="*/ 0 h 720"/>
                <a:gd name="T4" fmla="*/ 150 w 2559"/>
                <a:gd name="T5" fmla="*/ 42 h 720"/>
                <a:gd name="T6" fmla="*/ 301 w 2559"/>
                <a:gd name="T7" fmla="*/ 85 h 720"/>
                <a:gd name="T8" fmla="*/ 301 w 2559"/>
                <a:gd name="T9" fmla="*/ 85 h 720"/>
                <a:gd name="T10" fmla="*/ 451 w 2559"/>
                <a:gd name="T11" fmla="*/ 127 h 720"/>
                <a:gd name="T12" fmla="*/ 602 w 2559"/>
                <a:gd name="T13" fmla="*/ 170 h 720"/>
                <a:gd name="T14" fmla="*/ 602 w 2559"/>
                <a:gd name="T15" fmla="*/ 170 h 720"/>
                <a:gd name="T16" fmla="*/ 752 w 2559"/>
                <a:gd name="T17" fmla="*/ 212 h 720"/>
                <a:gd name="T18" fmla="*/ 903 w 2559"/>
                <a:gd name="T19" fmla="*/ 254 h 720"/>
                <a:gd name="T20" fmla="*/ 903 w 2559"/>
                <a:gd name="T21" fmla="*/ 254 h 720"/>
                <a:gd name="T22" fmla="*/ 1053 w 2559"/>
                <a:gd name="T23" fmla="*/ 297 h 720"/>
                <a:gd name="T24" fmla="*/ 1204 w 2559"/>
                <a:gd name="T25" fmla="*/ 339 h 720"/>
                <a:gd name="T26" fmla="*/ 1204 w 2559"/>
                <a:gd name="T27" fmla="*/ 339 h 720"/>
                <a:gd name="T28" fmla="*/ 1354 w 2559"/>
                <a:gd name="T29" fmla="*/ 381 h 720"/>
                <a:gd name="T30" fmla="*/ 1505 w 2559"/>
                <a:gd name="T31" fmla="*/ 424 h 720"/>
                <a:gd name="T32" fmla="*/ 1505 w 2559"/>
                <a:gd name="T33" fmla="*/ 424 h 720"/>
                <a:gd name="T34" fmla="*/ 1655 w 2559"/>
                <a:gd name="T35" fmla="*/ 466 h 720"/>
                <a:gd name="T36" fmla="*/ 1806 w 2559"/>
                <a:gd name="T37" fmla="*/ 508 h 720"/>
                <a:gd name="T38" fmla="*/ 1806 w 2559"/>
                <a:gd name="T39" fmla="*/ 508 h 720"/>
                <a:gd name="T40" fmla="*/ 1956 w 2559"/>
                <a:gd name="T41" fmla="*/ 551 h 720"/>
                <a:gd name="T42" fmla="*/ 2107 w 2559"/>
                <a:gd name="T43" fmla="*/ 593 h 720"/>
                <a:gd name="T44" fmla="*/ 2107 w 2559"/>
                <a:gd name="T45" fmla="*/ 593 h 720"/>
                <a:gd name="T46" fmla="*/ 2258 w 2559"/>
                <a:gd name="T47" fmla="*/ 636 h 720"/>
                <a:gd name="T48" fmla="*/ 2408 w 2559"/>
                <a:gd name="T49" fmla="*/ 678 h 720"/>
                <a:gd name="T50" fmla="*/ 2408 w 2559"/>
                <a:gd name="T51" fmla="*/ 678 h 720"/>
                <a:gd name="T52" fmla="*/ 2559 w 2559"/>
                <a:gd name="T53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59" h="720">
                  <a:moveTo>
                    <a:pt x="0" y="0"/>
                  </a:moveTo>
                  <a:lnTo>
                    <a:pt x="0" y="0"/>
                  </a:lnTo>
                  <a:lnTo>
                    <a:pt x="150" y="42"/>
                  </a:lnTo>
                  <a:moveTo>
                    <a:pt x="301" y="85"/>
                  </a:moveTo>
                  <a:lnTo>
                    <a:pt x="301" y="85"/>
                  </a:lnTo>
                  <a:lnTo>
                    <a:pt x="451" y="127"/>
                  </a:lnTo>
                  <a:moveTo>
                    <a:pt x="602" y="170"/>
                  </a:moveTo>
                  <a:lnTo>
                    <a:pt x="602" y="170"/>
                  </a:lnTo>
                  <a:lnTo>
                    <a:pt x="752" y="212"/>
                  </a:lnTo>
                  <a:moveTo>
                    <a:pt x="903" y="254"/>
                  </a:moveTo>
                  <a:lnTo>
                    <a:pt x="903" y="254"/>
                  </a:lnTo>
                  <a:lnTo>
                    <a:pt x="1053" y="297"/>
                  </a:lnTo>
                  <a:moveTo>
                    <a:pt x="1204" y="339"/>
                  </a:moveTo>
                  <a:lnTo>
                    <a:pt x="1204" y="339"/>
                  </a:lnTo>
                  <a:lnTo>
                    <a:pt x="1354" y="381"/>
                  </a:lnTo>
                  <a:moveTo>
                    <a:pt x="1505" y="424"/>
                  </a:moveTo>
                  <a:lnTo>
                    <a:pt x="1505" y="424"/>
                  </a:lnTo>
                  <a:lnTo>
                    <a:pt x="1655" y="466"/>
                  </a:lnTo>
                  <a:moveTo>
                    <a:pt x="1806" y="508"/>
                  </a:moveTo>
                  <a:lnTo>
                    <a:pt x="1806" y="508"/>
                  </a:lnTo>
                  <a:lnTo>
                    <a:pt x="1956" y="551"/>
                  </a:lnTo>
                  <a:moveTo>
                    <a:pt x="2107" y="593"/>
                  </a:moveTo>
                  <a:lnTo>
                    <a:pt x="2107" y="593"/>
                  </a:lnTo>
                  <a:lnTo>
                    <a:pt x="2258" y="636"/>
                  </a:lnTo>
                  <a:moveTo>
                    <a:pt x="2408" y="678"/>
                  </a:moveTo>
                  <a:lnTo>
                    <a:pt x="2408" y="678"/>
                  </a:lnTo>
                  <a:lnTo>
                    <a:pt x="2559" y="72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283">
              <a:extLst>
                <a:ext uri="{FF2B5EF4-FFF2-40B4-BE49-F238E27FC236}">
                  <a16:creationId xmlns:a16="http://schemas.microsoft.com/office/drawing/2014/main" id="{CF16755A-FE83-46DD-8974-45F75D5E5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4256088"/>
              <a:ext cx="49213" cy="44450"/>
            </a:xfrm>
            <a:custGeom>
              <a:avLst/>
              <a:gdLst>
                <a:gd name="T0" fmla="*/ 0 w 77"/>
                <a:gd name="T1" fmla="*/ 0 h 71"/>
                <a:gd name="T2" fmla="*/ 0 w 77"/>
                <a:gd name="T3" fmla="*/ 0 h 71"/>
                <a:gd name="T4" fmla="*/ 77 w 77"/>
                <a:gd name="T5" fmla="*/ 21 h 71"/>
                <a:gd name="T6" fmla="*/ 14 w 77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71">
                  <a:moveTo>
                    <a:pt x="0" y="0"/>
                  </a:moveTo>
                  <a:lnTo>
                    <a:pt x="0" y="0"/>
                  </a:lnTo>
                  <a:lnTo>
                    <a:pt x="77" y="21"/>
                  </a:lnTo>
                  <a:lnTo>
                    <a:pt x="14" y="71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284">
              <a:extLst>
                <a:ext uri="{FF2B5EF4-FFF2-40B4-BE49-F238E27FC236}">
                  <a16:creationId xmlns:a16="http://schemas.microsoft.com/office/drawing/2014/main" id="{C024A351-DAEF-4EB0-990B-CECADD38D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91638" y="4360863"/>
              <a:ext cx="1593850" cy="1254125"/>
            </a:xfrm>
            <a:custGeom>
              <a:avLst/>
              <a:gdLst>
                <a:gd name="T0" fmla="*/ 2555 w 2555"/>
                <a:gd name="T1" fmla="*/ 0 h 2010"/>
                <a:gd name="T2" fmla="*/ 2555 w 2555"/>
                <a:gd name="T3" fmla="*/ 0 h 2010"/>
                <a:gd name="T4" fmla="*/ 2434 w 2555"/>
                <a:gd name="T5" fmla="*/ 96 h 2010"/>
                <a:gd name="T6" fmla="*/ 2312 w 2555"/>
                <a:gd name="T7" fmla="*/ 192 h 2010"/>
                <a:gd name="T8" fmla="*/ 2312 w 2555"/>
                <a:gd name="T9" fmla="*/ 192 h 2010"/>
                <a:gd name="T10" fmla="*/ 2190 w 2555"/>
                <a:gd name="T11" fmla="*/ 288 h 2010"/>
                <a:gd name="T12" fmla="*/ 2069 w 2555"/>
                <a:gd name="T13" fmla="*/ 383 h 2010"/>
                <a:gd name="T14" fmla="*/ 2069 w 2555"/>
                <a:gd name="T15" fmla="*/ 383 h 2010"/>
                <a:gd name="T16" fmla="*/ 1947 w 2555"/>
                <a:gd name="T17" fmla="*/ 479 h 2010"/>
                <a:gd name="T18" fmla="*/ 1825 w 2555"/>
                <a:gd name="T19" fmla="*/ 575 h 2010"/>
                <a:gd name="T20" fmla="*/ 1825 w 2555"/>
                <a:gd name="T21" fmla="*/ 575 h 2010"/>
                <a:gd name="T22" fmla="*/ 1704 w 2555"/>
                <a:gd name="T23" fmla="*/ 670 h 2010"/>
                <a:gd name="T24" fmla="*/ 1582 w 2555"/>
                <a:gd name="T25" fmla="*/ 766 h 2010"/>
                <a:gd name="T26" fmla="*/ 1582 w 2555"/>
                <a:gd name="T27" fmla="*/ 766 h 2010"/>
                <a:gd name="T28" fmla="*/ 1460 w 2555"/>
                <a:gd name="T29" fmla="*/ 862 h 2010"/>
                <a:gd name="T30" fmla="*/ 1339 w 2555"/>
                <a:gd name="T31" fmla="*/ 957 h 2010"/>
                <a:gd name="T32" fmla="*/ 1339 w 2555"/>
                <a:gd name="T33" fmla="*/ 957 h 2010"/>
                <a:gd name="T34" fmla="*/ 1217 w 2555"/>
                <a:gd name="T35" fmla="*/ 1053 h 2010"/>
                <a:gd name="T36" fmla="*/ 1095 w 2555"/>
                <a:gd name="T37" fmla="*/ 1149 h 2010"/>
                <a:gd name="T38" fmla="*/ 1095 w 2555"/>
                <a:gd name="T39" fmla="*/ 1149 h 2010"/>
                <a:gd name="T40" fmla="*/ 974 w 2555"/>
                <a:gd name="T41" fmla="*/ 1244 h 2010"/>
                <a:gd name="T42" fmla="*/ 852 w 2555"/>
                <a:gd name="T43" fmla="*/ 1340 h 2010"/>
                <a:gd name="T44" fmla="*/ 852 w 2555"/>
                <a:gd name="T45" fmla="*/ 1340 h 2010"/>
                <a:gd name="T46" fmla="*/ 730 w 2555"/>
                <a:gd name="T47" fmla="*/ 1436 h 2010"/>
                <a:gd name="T48" fmla="*/ 608 w 2555"/>
                <a:gd name="T49" fmla="*/ 1531 h 2010"/>
                <a:gd name="T50" fmla="*/ 608 w 2555"/>
                <a:gd name="T51" fmla="*/ 1531 h 2010"/>
                <a:gd name="T52" fmla="*/ 487 w 2555"/>
                <a:gd name="T53" fmla="*/ 1627 h 2010"/>
                <a:gd name="T54" fmla="*/ 365 w 2555"/>
                <a:gd name="T55" fmla="*/ 1723 h 2010"/>
                <a:gd name="T56" fmla="*/ 365 w 2555"/>
                <a:gd name="T57" fmla="*/ 1723 h 2010"/>
                <a:gd name="T58" fmla="*/ 243 w 2555"/>
                <a:gd name="T59" fmla="*/ 1818 h 2010"/>
                <a:gd name="T60" fmla="*/ 122 w 2555"/>
                <a:gd name="T61" fmla="*/ 1914 h 2010"/>
                <a:gd name="T62" fmla="*/ 122 w 2555"/>
                <a:gd name="T63" fmla="*/ 1914 h 2010"/>
                <a:gd name="T64" fmla="*/ 0 w 2555"/>
                <a:gd name="T65" fmla="*/ 2010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55" h="2010">
                  <a:moveTo>
                    <a:pt x="2555" y="0"/>
                  </a:moveTo>
                  <a:lnTo>
                    <a:pt x="2555" y="0"/>
                  </a:lnTo>
                  <a:lnTo>
                    <a:pt x="2434" y="96"/>
                  </a:lnTo>
                  <a:moveTo>
                    <a:pt x="2312" y="192"/>
                  </a:moveTo>
                  <a:lnTo>
                    <a:pt x="2312" y="192"/>
                  </a:lnTo>
                  <a:lnTo>
                    <a:pt x="2190" y="288"/>
                  </a:lnTo>
                  <a:moveTo>
                    <a:pt x="2069" y="383"/>
                  </a:moveTo>
                  <a:lnTo>
                    <a:pt x="2069" y="383"/>
                  </a:lnTo>
                  <a:lnTo>
                    <a:pt x="1947" y="479"/>
                  </a:lnTo>
                  <a:moveTo>
                    <a:pt x="1825" y="575"/>
                  </a:moveTo>
                  <a:lnTo>
                    <a:pt x="1825" y="575"/>
                  </a:lnTo>
                  <a:lnTo>
                    <a:pt x="1704" y="670"/>
                  </a:lnTo>
                  <a:moveTo>
                    <a:pt x="1582" y="766"/>
                  </a:moveTo>
                  <a:lnTo>
                    <a:pt x="1582" y="766"/>
                  </a:lnTo>
                  <a:lnTo>
                    <a:pt x="1460" y="862"/>
                  </a:lnTo>
                  <a:moveTo>
                    <a:pt x="1339" y="957"/>
                  </a:moveTo>
                  <a:lnTo>
                    <a:pt x="1339" y="957"/>
                  </a:lnTo>
                  <a:lnTo>
                    <a:pt x="1217" y="1053"/>
                  </a:lnTo>
                  <a:moveTo>
                    <a:pt x="1095" y="1149"/>
                  </a:moveTo>
                  <a:lnTo>
                    <a:pt x="1095" y="1149"/>
                  </a:lnTo>
                  <a:lnTo>
                    <a:pt x="974" y="1244"/>
                  </a:lnTo>
                  <a:moveTo>
                    <a:pt x="852" y="1340"/>
                  </a:moveTo>
                  <a:lnTo>
                    <a:pt x="852" y="1340"/>
                  </a:lnTo>
                  <a:lnTo>
                    <a:pt x="730" y="1436"/>
                  </a:lnTo>
                  <a:moveTo>
                    <a:pt x="608" y="1531"/>
                  </a:moveTo>
                  <a:lnTo>
                    <a:pt x="608" y="1531"/>
                  </a:lnTo>
                  <a:lnTo>
                    <a:pt x="487" y="1627"/>
                  </a:lnTo>
                  <a:moveTo>
                    <a:pt x="365" y="1723"/>
                  </a:moveTo>
                  <a:lnTo>
                    <a:pt x="365" y="1723"/>
                  </a:lnTo>
                  <a:lnTo>
                    <a:pt x="243" y="1818"/>
                  </a:lnTo>
                  <a:moveTo>
                    <a:pt x="122" y="1914"/>
                  </a:moveTo>
                  <a:lnTo>
                    <a:pt x="122" y="1914"/>
                  </a:lnTo>
                  <a:lnTo>
                    <a:pt x="0" y="201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8" name="Freeform 285">
              <a:extLst>
                <a:ext uri="{FF2B5EF4-FFF2-40B4-BE49-F238E27FC236}">
                  <a16:creationId xmlns:a16="http://schemas.microsoft.com/office/drawing/2014/main" id="{B3B68B4C-D18C-4979-A1BE-9F6C09F0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5673725"/>
              <a:ext cx="39688" cy="31750"/>
            </a:xfrm>
            <a:custGeom>
              <a:avLst/>
              <a:gdLst>
                <a:gd name="T0" fmla="*/ 63 w 63"/>
                <a:gd name="T1" fmla="*/ 0 h 50"/>
                <a:gd name="T2" fmla="*/ 63 w 63"/>
                <a:gd name="T3" fmla="*/ 0 h 50"/>
                <a:gd name="T4" fmla="*/ 0 w 63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50">
                  <a:moveTo>
                    <a:pt x="63" y="0"/>
                  </a:moveTo>
                  <a:lnTo>
                    <a:pt x="63" y="0"/>
                  </a:lnTo>
                  <a:lnTo>
                    <a:pt x="0" y="50"/>
                  </a:lnTo>
                </a:path>
              </a:pathLst>
            </a:custGeom>
            <a:noFill/>
            <a:ln w="3175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3AAFBBB-2FC4-46CB-BB7A-DB3C8CC38326}"/>
                </a:ext>
              </a:extLst>
            </p:cNvPr>
            <p:cNvGrpSpPr/>
            <p:nvPr/>
          </p:nvGrpSpPr>
          <p:grpSpPr>
            <a:xfrm>
              <a:off x="3646159" y="2719293"/>
              <a:ext cx="757246" cy="757246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056D59D-3186-48E9-A60C-06335A87C99A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DF3C8E4-1533-49B6-A425-0B16F139E6A1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F2D98B2F-B4E8-44B2-AFA0-CBE7B2D46B60}"/>
                </a:ext>
              </a:extLst>
            </p:cNvPr>
            <p:cNvSpPr/>
            <p:nvPr/>
          </p:nvSpPr>
          <p:spPr>
            <a:xfrm>
              <a:off x="2549158" y="3066487"/>
              <a:ext cx="757246" cy="757246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A3F0A421-BF2C-4210-BD22-B068F4F95DFD}"/>
                </a:ext>
              </a:extLst>
            </p:cNvPr>
            <p:cNvSpPr/>
            <p:nvPr/>
          </p:nvSpPr>
          <p:spPr>
            <a:xfrm>
              <a:off x="6008265" y="5141478"/>
              <a:ext cx="1024092" cy="1057831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EC1308F6-12BB-48B6-A2E4-7B7321837142}"/>
                </a:ext>
              </a:extLst>
            </p:cNvPr>
            <p:cNvSpPr/>
            <p:nvPr/>
          </p:nvSpPr>
          <p:spPr>
            <a:xfrm>
              <a:off x="10550779" y="5288861"/>
              <a:ext cx="978424" cy="917703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>
              <a:outerShdw blurRad="889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63E32A73-AD9E-4EC4-9ED4-67802353C364}"/>
                </a:ext>
              </a:extLst>
            </p:cNvPr>
            <p:cNvGrpSpPr/>
            <p:nvPr/>
          </p:nvGrpSpPr>
          <p:grpSpPr>
            <a:xfrm>
              <a:off x="8812974" y="3452464"/>
              <a:ext cx="757246" cy="757246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859B3735-619C-4AB4-A12D-A08D0EA1FE7B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F77D9C6B-BD19-4890-8BB8-7E34BE27370F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4C68549A-3697-4FE0-A563-7642D3FCD3F3}"/>
                </a:ext>
              </a:extLst>
            </p:cNvPr>
            <p:cNvGrpSpPr/>
            <p:nvPr/>
          </p:nvGrpSpPr>
          <p:grpSpPr>
            <a:xfrm>
              <a:off x="142793" y="5021816"/>
              <a:ext cx="989959" cy="989959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93081ED5-2C06-4E8B-BFB3-8520958B3236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D4D11569-645A-4667-81DE-23488B0E16D3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9B5D782-3EEC-43C3-BAAD-0FB6EE36ADFB}"/>
                </a:ext>
              </a:extLst>
            </p:cNvPr>
            <p:cNvGrpSpPr/>
            <p:nvPr/>
          </p:nvGrpSpPr>
          <p:grpSpPr>
            <a:xfrm>
              <a:off x="3229577" y="4882582"/>
              <a:ext cx="989959" cy="989959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898AB431-49B0-4C07-9D0B-2B4BCC665AA8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5BB77A30-95D4-4EBC-AED3-64E0D6AB6013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6D0621F1-0392-4221-ACEF-FEA85E0BC141}"/>
                </a:ext>
              </a:extLst>
            </p:cNvPr>
            <p:cNvGrpSpPr/>
            <p:nvPr/>
          </p:nvGrpSpPr>
          <p:grpSpPr>
            <a:xfrm>
              <a:off x="8728504" y="1068697"/>
              <a:ext cx="1118340" cy="1079738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012EAB4D-92E8-4B66-89F9-9F278B2E7298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F15761FF-2D15-4C04-8F4D-F948E0ED9BAE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0DBE1EF-8FBC-4DFF-82CF-228A5727DBA6}"/>
                </a:ext>
              </a:extLst>
            </p:cNvPr>
            <p:cNvSpPr/>
            <p:nvPr/>
          </p:nvSpPr>
          <p:spPr>
            <a:xfrm>
              <a:off x="688550" y="1197109"/>
              <a:ext cx="989959" cy="989959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81F55EA1-09EB-4A15-ACBE-8790EF03B91D}"/>
                </a:ext>
              </a:extLst>
            </p:cNvPr>
            <p:cNvGrpSpPr/>
            <p:nvPr/>
          </p:nvGrpSpPr>
          <p:grpSpPr>
            <a:xfrm>
              <a:off x="7614668" y="4076188"/>
              <a:ext cx="989959" cy="989959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91072B84-475E-4C5C-A467-E273C7366307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121C8942-8D04-4F9D-928F-E7335BA42C5B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0C7E1287-D128-4859-918D-B5B94857C81C}"/>
                </a:ext>
              </a:extLst>
            </p:cNvPr>
            <p:cNvGrpSpPr/>
            <p:nvPr/>
          </p:nvGrpSpPr>
          <p:grpSpPr>
            <a:xfrm>
              <a:off x="9509224" y="2253125"/>
              <a:ext cx="989959" cy="989959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EF90A21-268E-472B-AE16-E9B5092F5747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14A328E5-CDD3-4610-A56E-017A3364EAB2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79DC471E-239E-4C11-9774-B98C5F56D0A9}"/>
                </a:ext>
              </a:extLst>
            </p:cNvPr>
            <p:cNvGrpSpPr/>
            <p:nvPr/>
          </p:nvGrpSpPr>
          <p:grpSpPr>
            <a:xfrm>
              <a:off x="184829" y="2384063"/>
              <a:ext cx="1131332" cy="1131332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D1F85E9-7A82-49B2-BAE5-077893E090E3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F05A055B-17E5-47DD-98D4-D9E429E50BCC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2D81FD63-4977-4C18-A9A8-4D07B06616E7}"/>
                </a:ext>
              </a:extLst>
            </p:cNvPr>
            <p:cNvGrpSpPr/>
            <p:nvPr/>
          </p:nvGrpSpPr>
          <p:grpSpPr>
            <a:xfrm>
              <a:off x="8781171" y="5189959"/>
              <a:ext cx="1131332" cy="1131332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2D7572CB-372F-4BA7-A621-74B9A54E7F7F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7C8D482E-79C2-4873-BAFA-3731C01B9863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0D09ABC3-1310-48EC-953A-11C64C53226A}"/>
                </a:ext>
              </a:extLst>
            </p:cNvPr>
            <p:cNvGrpSpPr/>
            <p:nvPr/>
          </p:nvGrpSpPr>
          <p:grpSpPr>
            <a:xfrm>
              <a:off x="10135385" y="3378353"/>
              <a:ext cx="1351672" cy="1355250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9E8B799-31A2-4BEB-BF0A-314BC6509CA1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C8FF3877-9D53-4C92-BC25-4B0097045261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dir="72000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C6EA5F19-786F-4BA6-B268-46830DA763C9}"/>
                </a:ext>
              </a:extLst>
            </p:cNvPr>
            <p:cNvGrpSpPr/>
            <p:nvPr/>
          </p:nvGrpSpPr>
          <p:grpSpPr>
            <a:xfrm>
              <a:off x="1500240" y="4087300"/>
              <a:ext cx="1393450" cy="1334100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557C43B8-3EB7-4DF4-87F9-88D8F85A4290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024F57FA-BD13-4165-A67A-D5170924FD52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dir="72000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36" name="Rectangle 103">
              <a:extLst>
                <a:ext uri="{FF2B5EF4-FFF2-40B4-BE49-F238E27FC236}">
                  <a16:creationId xmlns:a16="http://schemas.microsoft.com/office/drawing/2014/main" id="{EE3AFF19-B2FF-4A48-8075-B63137952BE5}"/>
                </a:ext>
              </a:extLst>
            </p:cNvPr>
            <p:cNvSpPr txBox="1"/>
            <p:nvPr/>
          </p:nvSpPr>
          <p:spPr>
            <a:xfrm>
              <a:off x="3156134" y="5251169"/>
              <a:ext cx="1144108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2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Social Media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38" name="Rectangle 103">
              <a:extLst>
                <a:ext uri="{FF2B5EF4-FFF2-40B4-BE49-F238E27FC236}">
                  <a16:creationId xmlns:a16="http://schemas.microsoft.com/office/drawing/2014/main" id="{BC2FF2EF-6241-4A3E-A869-E7E491A432CD}"/>
                </a:ext>
              </a:extLst>
            </p:cNvPr>
            <p:cNvSpPr txBox="1"/>
            <p:nvPr/>
          </p:nvSpPr>
          <p:spPr>
            <a:xfrm>
              <a:off x="119914" y="5277285"/>
              <a:ext cx="1012475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Orchestration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39" name="Rectangle 103">
              <a:extLst>
                <a:ext uri="{FF2B5EF4-FFF2-40B4-BE49-F238E27FC236}">
                  <a16:creationId xmlns:a16="http://schemas.microsoft.com/office/drawing/2014/main" id="{2F9B50F4-87D2-48EA-AD46-F25CA5359D9D}"/>
                </a:ext>
              </a:extLst>
            </p:cNvPr>
            <p:cNvSpPr txBox="1"/>
            <p:nvPr/>
          </p:nvSpPr>
          <p:spPr>
            <a:xfrm>
              <a:off x="2550374" y="3219665"/>
              <a:ext cx="765048" cy="3921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noAutofit/>
            </a:bodyPr>
            <a:lstStyle>
              <a:lvl1pPr defTabSz="1828800">
                <a:defRPr sz="22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Activation 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0" name="Rectangle 103">
              <a:extLst>
                <a:ext uri="{FF2B5EF4-FFF2-40B4-BE49-F238E27FC236}">
                  <a16:creationId xmlns:a16="http://schemas.microsoft.com/office/drawing/2014/main" id="{37E1F237-16DA-4FBB-97C3-8A6D61300A34}"/>
                </a:ext>
              </a:extLst>
            </p:cNvPr>
            <p:cNvSpPr txBox="1"/>
            <p:nvPr/>
          </p:nvSpPr>
          <p:spPr>
            <a:xfrm>
              <a:off x="10611975" y="5559563"/>
              <a:ext cx="875081" cy="3921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noAutofit/>
            </a:bodyPr>
            <a:lstStyle>
              <a:lvl1pPr defTabSz="1828800">
                <a:defRPr sz="28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Creation 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1" name="Rectangle 103">
              <a:extLst>
                <a:ext uri="{FF2B5EF4-FFF2-40B4-BE49-F238E27FC236}">
                  <a16:creationId xmlns:a16="http://schemas.microsoft.com/office/drawing/2014/main" id="{20FE6100-4BB1-4D84-80F1-EC4C55104781}"/>
                </a:ext>
              </a:extLst>
            </p:cNvPr>
            <p:cNvSpPr txBox="1"/>
            <p:nvPr/>
          </p:nvSpPr>
          <p:spPr>
            <a:xfrm>
              <a:off x="8834033" y="3623124"/>
              <a:ext cx="757246" cy="4323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noAutofit/>
            </a:bodyPr>
            <a:lstStyle>
              <a:lvl1pPr defTabSz="1828800">
                <a:defRPr sz="23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Content Activation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2" name="Rectangle 103">
              <a:extLst>
                <a:ext uri="{FF2B5EF4-FFF2-40B4-BE49-F238E27FC236}">
                  <a16:creationId xmlns:a16="http://schemas.microsoft.com/office/drawing/2014/main" id="{70C19205-936D-4996-838A-D8FD092C8121}"/>
                </a:ext>
              </a:extLst>
            </p:cNvPr>
            <p:cNvSpPr txBox="1"/>
            <p:nvPr/>
          </p:nvSpPr>
          <p:spPr>
            <a:xfrm>
              <a:off x="5977628" y="5455912"/>
              <a:ext cx="1077638" cy="48498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noAutofit/>
            </a:bodyPr>
            <a:lstStyle>
              <a:lvl1pPr defTabSz="1828800">
                <a:defRPr sz="20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Omni-channel Strategy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4" name="Rectangle 103">
              <a:extLst>
                <a:ext uri="{FF2B5EF4-FFF2-40B4-BE49-F238E27FC236}">
                  <a16:creationId xmlns:a16="http://schemas.microsoft.com/office/drawing/2014/main" id="{64384E46-4137-4B38-A290-FF5BA958DEB7}"/>
                </a:ext>
              </a:extLst>
            </p:cNvPr>
            <p:cNvSpPr txBox="1"/>
            <p:nvPr/>
          </p:nvSpPr>
          <p:spPr>
            <a:xfrm>
              <a:off x="3524171" y="2958411"/>
              <a:ext cx="1010976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Analytics</a:t>
              </a:r>
              <a:endParaRPr kumimoji="0" sz="12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5" name="Rectangle 103">
              <a:extLst>
                <a:ext uri="{FF2B5EF4-FFF2-40B4-BE49-F238E27FC236}">
                  <a16:creationId xmlns:a16="http://schemas.microsoft.com/office/drawing/2014/main" id="{3A954A0B-9E57-4719-82EA-3E69E70376BE}"/>
                </a:ext>
              </a:extLst>
            </p:cNvPr>
            <p:cNvSpPr txBox="1"/>
            <p:nvPr/>
          </p:nvSpPr>
          <p:spPr>
            <a:xfrm>
              <a:off x="1511269" y="4537902"/>
              <a:ext cx="1420948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Customer </a:t>
              </a: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Journeys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6" name="Rectangle 103">
              <a:extLst>
                <a:ext uri="{FF2B5EF4-FFF2-40B4-BE49-F238E27FC236}">
                  <a16:creationId xmlns:a16="http://schemas.microsoft.com/office/drawing/2014/main" id="{45C27423-CE7E-4CAC-9C59-ECFDA7911864}"/>
                </a:ext>
              </a:extLst>
            </p:cNvPr>
            <p:cNvSpPr txBox="1"/>
            <p:nvPr/>
          </p:nvSpPr>
          <p:spPr>
            <a:xfrm>
              <a:off x="10272947" y="3960906"/>
              <a:ext cx="1050285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6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Content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095BE26-6852-4925-AA4F-6D61613191F9}"/>
                </a:ext>
              </a:extLst>
            </p:cNvPr>
            <p:cNvSpPr/>
            <p:nvPr/>
          </p:nvSpPr>
          <p:spPr>
            <a:xfrm>
              <a:off x="5137828" y="2044990"/>
              <a:ext cx="1064092" cy="959592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451" name="Rectangle 103">
              <a:extLst>
                <a:ext uri="{FF2B5EF4-FFF2-40B4-BE49-F238E27FC236}">
                  <a16:creationId xmlns:a16="http://schemas.microsoft.com/office/drawing/2014/main" id="{BD2666BA-B13D-495B-AF0C-650F604B7453}"/>
                </a:ext>
              </a:extLst>
            </p:cNvPr>
            <p:cNvSpPr txBox="1"/>
            <p:nvPr/>
          </p:nvSpPr>
          <p:spPr>
            <a:xfrm>
              <a:off x="5194544" y="2234489"/>
              <a:ext cx="955380" cy="6221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Real-time Customer Profile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A8F3325E-251C-4733-A195-EE0260E68454}"/>
                </a:ext>
              </a:extLst>
            </p:cNvPr>
            <p:cNvGrpSpPr/>
            <p:nvPr/>
          </p:nvGrpSpPr>
          <p:grpSpPr>
            <a:xfrm>
              <a:off x="10047606" y="1094999"/>
              <a:ext cx="1217602" cy="1217602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160E7EC-3BFE-47C7-9564-DA6991BDF214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8E58128D-6800-4344-ABCE-ABBD70A169AF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dir="72000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59" name="Rectangle 103">
              <a:extLst>
                <a:ext uri="{FF2B5EF4-FFF2-40B4-BE49-F238E27FC236}">
                  <a16:creationId xmlns:a16="http://schemas.microsoft.com/office/drawing/2014/main" id="{82DE83FA-F3E4-4237-8B79-F68074CE004C}"/>
                </a:ext>
              </a:extLst>
            </p:cNvPr>
            <p:cNvSpPr txBox="1"/>
            <p:nvPr/>
          </p:nvSpPr>
          <p:spPr>
            <a:xfrm>
              <a:off x="10143902" y="1576066"/>
              <a:ext cx="1054966" cy="28311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noAutofit/>
            </a:bodyPr>
            <a:lstStyle>
              <a:lvl1pPr defTabSz="1828800">
                <a:defRPr sz="20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AI/ML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0" name="Rectangle 103">
              <a:extLst>
                <a:ext uri="{FF2B5EF4-FFF2-40B4-BE49-F238E27FC236}">
                  <a16:creationId xmlns:a16="http://schemas.microsoft.com/office/drawing/2014/main" id="{1F078CFF-F3BB-4E93-82C1-957D0D60E041}"/>
                </a:ext>
              </a:extLst>
            </p:cNvPr>
            <p:cNvSpPr txBox="1"/>
            <p:nvPr/>
          </p:nvSpPr>
          <p:spPr>
            <a:xfrm>
              <a:off x="186486" y="2715846"/>
              <a:ext cx="1113305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2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Campaign Planning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1" name="Rectangle 103">
              <a:extLst>
                <a:ext uri="{FF2B5EF4-FFF2-40B4-BE49-F238E27FC236}">
                  <a16:creationId xmlns:a16="http://schemas.microsoft.com/office/drawing/2014/main" id="{852297BD-21D0-4EB5-AFCA-602E64B41852}"/>
                </a:ext>
              </a:extLst>
            </p:cNvPr>
            <p:cNvSpPr txBox="1"/>
            <p:nvPr/>
          </p:nvSpPr>
          <p:spPr>
            <a:xfrm>
              <a:off x="8773285" y="5511853"/>
              <a:ext cx="1113304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2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Asset Management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3" name="Rectangle 103">
              <a:extLst>
                <a:ext uri="{FF2B5EF4-FFF2-40B4-BE49-F238E27FC236}">
                  <a16:creationId xmlns:a16="http://schemas.microsoft.com/office/drawing/2014/main" id="{EFB33307-6BD6-4795-ABC9-2E897283A590}"/>
                </a:ext>
              </a:extLst>
            </p:cNvPr>
            <p:cNvSpPr txBox="1"/>
            <p:nvPr/>
          </p:nvSpPr>
          <p:spPr>
            <a:xfrm>
              <a:off x="9455687" y="2529378"/>
              <a:ext cx="1113304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Dynamic Assembly 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4" name="Rectangle 103">
              <a:extLst>
                <a:ext uri="{FF2B5EF4-FFF2-40B4-BE49-F238E27FC236}">
                  <a16:creationId xmlns:a16="http://schemas.microsoft.com/office/drawing/2014/main" id="{ED13406F-3E41-49A3-981A-FB4EB70FD443}"/>
                </a:ext>
              </a:extLst>
            </p:cNvPr>
            <p:cNvSpPr txBox="1"/>
            <p:nvPr/>
          </p:nvSpPr>
          <p:spPr>
            <a:xfrm>
              <a:off x="8790747" y="1411387"/>
              <a:ext cx="952220" cy="43745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2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Data Science 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5" name="Rectangle 103">
              <a:extLst>
                <a:ext uri="{FF2B5EF4-FFF2-40B4-BE49-F238E27FC236}">
                  <a16:creationId xmlns:a16="http://schemas.microsoft.com/office/drawing/2014/main" id="{CD9E26E1-BBE9-410E-B51B-54B54D5D76E3}"/>
                </a:ext>
              </a:extLst>
            </p:cNvPr>
            <p:cNvSpPr txBox="1"/>
            <p:nvPr/>
          </p:nvSpPr>
          <p:spPr>
            <a:xfrm>
              <a:off x="8079005" y="2711126"/>
              <a:ext cx="1010976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</a:t>
              </a:r>
              <a:endParaRPr kumimoji="0" sz="12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6" name="Rectangle 103">
              <a:extLst>
                <a:ext uri="{FF2B5EF4-FFF2-40B4-BE49-F238E27FC236}">
                  <a16:creationId xmlns:a16="http://schemas.microsoft.com/office/drawing/2014/main" id="{3017ED0A-AA9E-4CAF-A2E7-1FA8FA1E98D3}"/>
                </a:ext>
              </a:extLst>
            </p:cNvPr>
            <p:cNvSpPr txBox="1"/>
            <p:nvPr/>
          </p:nvSpPr>
          <p:spPr>
            <a:xfrm>
              <a:off x="7601686" y="4435407"/>
              <a:ext cx="1010976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Workflows</a:t>
              </a:r>
              <a:endParaRPr kumimoji="0" sz="120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67" name="Rectangle 103">
              <a:extLst>
                <a:ext uri="{FF2B5EF4-FFF2-40B4-BE49-F238E27FC236}">
                  <a16:creationId xmlns:a16="http://schemas.microsoft.com/office/drawing/2014/main" id="{B4FC50C0-EF36-47AC-AEE0-500C71AFFD63}"/>
                </a:ext>
              </a:extLst>
            </p:cNvPr>
            <p:cNvSpPr txBox="1"/>
            <p:nvPr/>
          </p:nvSpPr>
          <p:spPr>
            <a:xfrm>
              <a:off x="629115" y="1559853"/>
              <a:ext cx="1113304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Audiences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20120CE6-220E-4CC5-8B61-8ECC814652EE}"/>
                </a:ext>
              </a:extLst>
            </p:cNvPr>
            <p:cNvGrpSpPr/>
            <p:nvPr/>
          </p:nvGrpSpPr>
          <p:grpSpPr>
            <a:xfrm>
              <a:off x="4513732" y="5666503"/>
              <a:ext cx="989959" cy="989959"/>
              <a:chOff x="5378677" y="2730500"/>
              <a:chExt cx="2095500" cy="2095500"/>
            </a:xfrm>
            <a:solidFill>
              <a:schemeClr val="bg1"/>
            </a:solidFill>
            <a:effectLst/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85A3D971-1AB1-4BEE-835F-B7F6F0C89867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88900" dist="381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EBCCD2FF-0180-4D5F-9361-C49497FE3137}"/>
                  </a:ext>
                </a:extLst>
              </p:cNvPr>
              <p:cNvSpPr/>
              <p:nvPr/>
            </p:nvSpPr>
            <p:spPr>
              <a:xfrm>
                <a:off x="5378677" y="2730500"/>
                <a:ext cx="2095500" cy="2095500"/>
              </a:xfrm>
              <a:prstGeom prst="ellipse">
                <a:avLst/>
              </a:prstGeom>
              <a:grpFill/>
              <a:ln w="3175" cap="flat" cmpd="sng" algn="ctr">
                <a:solidFill>
                  <a:schemeClr val="tx2"/>
                </a:solidFill>
                <a:prstDash val="solid"/>
              </a:ln>
              <a:effectLst>
                <a:outerShdw blurRad="469900" sx="98000" sy="98000" algn="ctr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73" name="Rectangle 103">
              <a:extLst>
                <a:ext uri="{FF2B5EF4-FFF2-40B4-BE49-F238E27FC236}">
                  <a16:creationId xmlns:a16="http://schemas.microsoft.com/office/drawing/2014/main" id="{4A703E75-2480-45D1-8676-ABEEC161960E}"/>
                </a:ext>
              </a:extLst>
            </p:cNvPr>
            <p:cNvSpPr txBox="1"/>
            <p:nvPr/>
          </p:nvSpPr>
          <p:spPr>
            <a:xfrm>
              <a:off x="4470595" y="6039945"/>
              <a:ext cx="1113304" cy="23739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Decisioning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pic>
          <p:nvPicPr>
            <p:cNvPr id="479" name="Graphic 478">
              <a:extLst>
                <a:ext uri="{FF2B5EF4-FFF2-40B4-BE49-F238E27FC236}">
                  <a16:creationId xmlns:a16="http://schemas.microsoft.com/office/drawing/2014/main" id="{D4AE431C-8763-4ED7-A2DF-39151373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7828" y="3274575"/>
              <a:ext cx="696795" cy="677440"/>
            </a:xfrm>
            <a:prstGeom prst="rect">
              <a:avLst/>
            </a:prstGeom>
          </p:spPr>
        </p:pic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7EA2BB24-B4D3-45CA-98E6-902235D71B20}"/>
                </a:ext>
              </a:extLst>
            </p:cNvPr>
            <p:cNvSpPr/>
            <p:nvPr/>
          </p:nvSpPr>
          <p:spPr>
            <a:xfrm>
              <a:off x="7062994" y="5575121"/>
              <a:ext cx="1203031" cy="1185530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>
              <a:outerShdw blurRad="469900" dir="7200000" sx="98000" sy="98000" algn="ctr" rotWithShape="0">
                <a:prstClr val="black">
                  <a:alpha val="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3" name="Rectangle 103">
              <a:extLst>
                <a:ext uri="{FF2B5EF4-FFF2-40B4-BE49-F238E27FC236}">
                  <a16:creationId xmlns:a16="http://schemas.microsoft.com/office/drawing/2014/main" id="{84E1F817-A3AA-4F8F-9EFD-170711F3E8D5}"/>
                </a:ext>
              </a:extLst>
            </p:cNvPr>
            <p:cNvSpPr txBox="1"/>
            <p:nvPr/>
          </p:nvSpPr>
          <p:spPr>
            <a:xfrm>
              <a:off x="7121569" y="6086995"/>
              <a:ext cx="1113304" cy="23739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200">
                  <a:solidFill>
                    <a:schemeClr val="accent2">
                      <a:hueOff val="195715"/>
                      <a:lumOff val="-15294"/>
                    </a:schemeClr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Collaboration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27FB38EB-9F26-4499-82FD-E92DF924D568}"/>
                </a:ext>
              </a:extLst>
            </p:cNvPr>
            <p:cNvSpPr/>
            <p:nvPr/>
          </p:nvSpPr>
          <p:spPr>
            <a:xfrm>
              <a:off x="1463126" y="5487543"/>
              <a:ext cx="1203031" cy="1185530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tx2"/>
              </a:solidFill>
              <a:prstDash val="solid"/>
            </a:ln>
            <a:effectLst>
              <a:outerShdw blurRad="469900" dir="7200000" sx="98000" sy="98000" algn="ctr" rotWithShape="0">
                <a:prstClr val="black">
                  <a:alpha val="7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462" name="Rectangle 103">
              <a:extLst>
                <a:ext uri="{FF2B5EF4-FFF2-40B4-BE49-F238E27FC236}">
                  <a16:creationId xmlns:a16="http://schemas.microsoft.com/office/drawing/2014/main" id="{0B18CCC9-F9C1-478A-9159-31A570F7F434}"/>
                </a:ext>
              </a:extLst>
            </p:cNvPr>
            <p:cNvSpPr txBox="1"/>
            <p:nvPr/>
          </p:nvSpPr>
          <p:spPr>
            <a:xfrm>
              <a:off x="1499673" y="5955299"/>
              <a:ext cx="1113304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 Optimization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559" name="Rectangle 103">
              <a:extLst>
                <a:ext uri="{FF2B5EF4-FFF2-40B4-BE49-F238E27FC236}">
                  <a16:creationId xmlns:a16="http://schemas.microsoft.com/office/drawing/2014/main" id="{3CF25104-95EF-42EE-A284-F4F4A477701E}"/>
                </a:ext>
              </a:extLst>
            </p:cNvPr>
            <p:cNvSpPr txBox="1"/>
            <p:nvPr/>
          </p:nvSpPr>
          <p:spPr>
            <a:xfrm>
              <a:off x="3820504" y="4079805"/>
              <a:ext cx="3432909" cy="99145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800">
                  <a:solidFill>
                    <a:srgbClr val="375A80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Adobe Experience Cloud</a:t>
              </a: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Scalable multi-channel personalization </a:t>
              </a: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in real-time</a:t>
              </a:r>
              <a:endParaRPr kumimoji="0" sz="140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911283CD-15E5-4904-A01A-032071FA6C86}"/>
                </a:ext>
              </a:extLst>
            </p:cNvPr>
            <p:cNvSpPr/>
            <p:nvPr/>
          </p:nvSpPr>
          <p:spPr>
            <a:xfrm>
              <a:off x="6660399" y="1453410"/>
              <a:ext cx="1344758" cy="131086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Commerce</a:t>
              </a: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07D8195E-D558-40AC-B26E-E44C4DD16060}"/>
                </a:ext>
              </a:extLst>
            </p:cNvPr>
            <p:cNvSpPr/>
            <p:nvPr/>
          </p:nvSpPr>
          <p:spPr>
            <a:xfrm>
              <a:off x="5698697" y="980119"/>
              <a:ext cx="857825" cy="8809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/>
            </a:p>
          </p:txBody>
        </p:sp>
        <p:sp>
          <p:nvSpPr>
            <p:cNvPr id="563" name="Rectangle 103">
              <a:extLst>
                <a:ext uri="{FF2B5EF4-FFF2-40B4-BE49-F238E27FC236}">
                  <a16:creationId xmlns:a16="http://schemas.microsoft.com/office/drawing/2014/main" id="{CA2DB029-FCCE-433B-BFB2-201241585506}"/>
                </a:ext>
              </a:extLst>
            </p:cNvPr>
            <p:cNvSpPr txBox="1"/>
            <p:nvPr/>
          </p:nvSpPr>
          <p:spPr>
            <a:xfrm>
              <a:off x="5697047" y="1233219"/>
              <a:ext cx="877171" cy="40667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Governance </a:t>
              </a: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&amp; Privacy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2FC8EE0B-A113-4B6F-8AC2-CA4773062E6A}"/>
                </a:ext>
              </a:extLst>
            </p:cNvPr>
            <p:cNvSpPr/>
            <p:nvPr/>
          </p:nvSpPr>
          <p:spPr>
            <a:xfrm>
              <a:off x="4216608" y="1132132"/>
              <a:ext cx="857825" cy="880938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100" dirty="0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CDC032F8-2D82-4ECB-8F31-23E8EAB5D9CA}"/>
                </a:ext>
              </a:extLst>
            </p:cNvPr>
            <p:cNvSpPr/>
            <p:nvPr/>
          </p:nvSpPr>
          <p:spPr>
            <a:xfrm>
              <a:off x="1879271" y="1553172"/>
              <a:ext cx="1344758" cy="131086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dirty="0"/>
            </a:p>
          </p:txBody>
        </p:sp>
        <p:sp>
          <p:nvSpPr>
            <p:cNvPr id="443" name="Rectangle 103">
              <a:extLst>
                <a:ext uri="{FF2B5EF4-FFF2-40B4-BE49-F238E27FC236}">
                  <a16:creationId xmlns:a16="http://schemas.microsoft.com/office/drawing/2014/main" id="{B0294B16-6457-4CE6-ACF1-81A23815C067}"/>
                </a:ext>
              </a:extLst>
            </p:cNvPr>
            <p:cNvSpPr txBox="1"/>
            <p:nvPr/>
          </p:nvSpPr>
          <p:spPr>
            <a:xfrm>
              <a:off x="4142324" y="1241460"/>
              <a:ext cx="1014929" cy="5759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Data Collection </a:t>
              </a:r>
            </a:p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&amp; Query</a:t>
              </a:r>
              <a:endParaRPr kumimoji="0" sz="11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  <a:sym typeface="Adobe Clean"/>
              </a:endParaRPr>
            </a:p>
          </p:txBody>
        </p:sp>
        <p:sp>
          <p:nvSpPr>
            <p:cNvPr id="452" name="Rectangle 103">
              <a:extLst>
                <a:ext uri="{FF2B5EF4-FFF2-40B4-BE49-F238E27FC236}">
                  <a16:creationId xmlns:a16="http://schemas.microsoft.com/office/drawing/2014/main" id="{A089E74F-AE24-4927-857E-16D060F770E5}"/>
                </a:ext>
              </a:extLst>
            </p:cNvPr>
            <p:cNvSpPr txBox="1"/>
            <p:nvPr/>
          </p:nvSpPr>
          <p:spPr>
            <a:xfrm>
              <a:off x="2012562" y="2123388"/>
              <a:ext cx="1069612" cy="2527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33731" tIns="33731" rIns="33731" bIns="33731" numCol="1" anchor="ctr">
              <a:spAutoFit/>
            </a:bodyPr>
            <a:lstStyle>
              <a:lvl1pPr defTabSz="1828800">
                <a:defRPr sz="2400">
                  <a:solidFill>
                    <a:srgbClr val="3C456E"/>
                  </a:solidFill>
                  <a:latin typeface="Adobe Clean"/>
                  <a:ea typeface="Adobe Clean"/>
                  <a:cs typeface="Adobe Clean"/>
                  <a:sym typeface="Adobe Clean"/>
                </a:defRPr>
              </a:lvl1pPr>
            </a:lstStyle>
            <a:p>
              <a:pPr marL="0" marR="0" lvl="0" indent="0" algn="ctr" defTabSz="101490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  <a:sym typeface="Adobe Clean"/>
                </a:rPr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6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B068A-5D63-48AC-B1C1-D598B83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12" y="1980017"/>
            <a:ext cx="4229400" cy="2905494"/>
          </a:xfrm>
        </p:spPr>
        <p:txBody>
          <a:bodyPr/>
          <a:lstStyle/>
          <a:p>
            <a:r>
              <a:rPr lang="en-GB" b="1" dirty="0"/>
              <a:t>4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Content &amp; Commerce</a:t>
            </a:r>
          </a:p>
        </p:txBody>
      </p:sp>
      <p:pic>
        <p:nvPicPr>
          <p:cNvPr id="6" name="Picture Placeholder 5" descr="Abstract background of luminous blue">
            <a:extLst>
              <a:ext uri="{FF2B5EF4-FFF2-40B4-BE49-F238E27FC236}">
                <a16:creationId xmlns:a16="http://schemas.microsoft.com/office/drawing/2014/main" id="{A0DF0117-6663-4786-A2F9-D5AA415F7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r="20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61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7090FBDA-0B2E-4282-896A-E924BB271916}"/>
              </a:ext>
            </a:extLst>
          </p:cNvPr>
          <p:cNvSpPr/>
          <p:nvPr/>
        </p:nvSpPr>
        <p:spPr>
          <a:xfrm>
            <a:off x="570229" y="5003669"/>
            <a:ext cx="5652771" cy="103339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238B5B4E-A914-426E-B202-98D691285F92}"/>
              </a:ext>
            </a:extLst>
          </p:cNvPr>
          <p:cNvSpPr/>
          <p:nvPr/>
        </p:nvSpPr>
        <p:spPr>
          <a:xfrm>
            <a:off x="522523" y="3885633"/>
            <a:ext cx="5700477" cy="89081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AEB7623A-8B6C-419C-A0DD-2D738DAE42A6}"/>
              </a:ext>
            </a:extLst>
          </p:cNvPr>
          <p:cNvSpPr/>
          <p:nvPr/>
        </p:nvSpPr>
        <p:spPr>
          <a:xfrm>
            <a:off x="522523" y="2767596"/>
            <a:ext cx="5700477" cy="89081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341809" y="171446"/>
            <a:ext cx="7094601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    Adobe Experience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81263" y="1580174"/>
            <a:ext cx="5741737" cy="89081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659196" y="3149501"/>
            <a:ext cx="5436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Create, search</a:t>
            </a: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 and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 adapt content efficiently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632696" y="2847300"/>
            <a:ext cx="211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Asset 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632696" y="3947677"/>
            <a:ext cx="5463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Enrollment and Forms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End-to-end solution that connects your forms and communications processes.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F6A5-F434-F940-813A-456DFAFC24BE}"/>
              </a:ext>
            </a:extLst>
          </p:cNvPr>
          <p:cNvSpPr txBox="1"/>
          <p:nvPr/>
        </p:nvSpPr>
        <p:spPr>
          <a:xfrm>
            <a:off x="632696" y="1589916"/>
            <a:ext cx="5436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AEM Cloud Service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Cloud-native content management system featuring optimal performance,  SLA based availability and security.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341809" y="966984"/>
            <a:ext cx="455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For all your content and digital asset management needs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6E39EB5-EBA1-1547-B737-DB08F52D7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5" t="3162" r="14358" b="2693"/>
          <a:stretch/>
        </p:blipFill>
        <p:spPr bwMode="auto">
          <a:xfrm>
            <a:off x="6577500" y="1435632"/>
            <a:ext cx="4955304" cy="460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546B76-A090-D84A-96E4-7A9CF848BDA5}"/>
              </a:ext>
            </a:extLst>
          </p:cNvPr>
          <p:cNvSpPr txBox="1"/>
          <p:nvPr/>
        </p:nvSpPr>
        <p:spPr>
          <a:xfrm>
            <a:off x="659196" y="5104869"/>
            <a:ext cx="494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Digital Signage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Easily connect online and in-store experiences with interactive signage that’s responsive to customer data and on-side triggers.</a:t>
            </a:r>
          </a:p>
        </p:txBody>
      </p:sp>
    </p:spTree>
    <p:extLst>
      <p:ext uri="{BB962C8B-B14F-4D97-AF65-F5344CB8AC3E}">
        <p14:creationId xmlns:p14="http://schemas.microsoft.com/office/powerpoint/2010/main" val="339366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2">
            <a:extLst>
              <a:ext uri="{FF2B5EF4-FFF2-40B4-BE49-F238E27FC236}">
                <a16:creationId xmlns:a16="http://schemas.microsoft.com/office/drawing/2014/main" id="{6A653287-878A-4124-B3BD-4F8E83FB784B}"/>
              </a:ext>
            </a:extLst>
          </p:cNvPr>
          <p:cNvSpPr/>
          <p:nvPr/>
        </p:nvSpPr>
        <p:spPr>
          <a:xfrm>
            <a:off x="6059205" y="3361027"/>
            <a:ext cx="5346700" cy="1239044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957FBA7B-D1DA-4B83-9ACF-BFB69E7149E9}"/>
              </a:ext>
            </a:extLst>
          </p:cNvPr>
          <p:cNvSpPr/>
          <p:nvPr/>
        </p:nvSpPr>
        <p:spPr>
          <a:xfrm>
            <a:off x="6059205" y="1891893"/>
            <a:ext cx="5346700" cy="1239044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8754E-8525-0344-96C2-E6FC57AB5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0" t="6601" r="8275" b="6720"/>
          <a:stretch/>
        </p:blipFill>
        <p:spPr>
          <a:xfrm>
            <a:off x="275979" y="1794000"/>
            <a:ext cx="5702300" cy="3527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361507" y="284055"/>
            <a:ext cx="11286459" cy="73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4.1.1    AEM Sites -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Content Management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6177049" y="1999121"/>
            <a:ext cx="2034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Cross-channel content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6221057" y="3891717"/>
            <a:ext cx="512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Streamline marketing operations and application development to go quickly from design to implementation.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6246870" y="3515367"/>
            <a:ext cx="211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Faster Time to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D6D82-DB9C-A94D-A7F7-5912A75D1110}"/>
              </a:ext>
            </a:extLst>
          </p:cNvPr>
          <p:cNvSpPr txBox="1"/>
          <p:nvPr/>
        </p:nvSpPr>
        <p:spPr>
          <a:xfrm>
            <a:off x="6202532" y="2380363"/>
            <a:ext cx="5159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Use marketing-friendly templates, developer-facing tools, and success-driven best practices and tools to publish experiences to webpages and modern apps in record time.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481263" y="994479"/>
            <a:ext cx="1071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Rapidly create, manage, and deliver personalized experiences across any touch-point throughout the customer journey.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469ACE4-81FD-A344-B2A2-10FF32E13EA5}"/>
              </a:ext>
            </a:extLst>
          </p:cNvPr>
          <p:cNvSpPr/>
          <p:nvPr/>
        </p:nvSpPr>
        <p:spPr>
          <a:xfrm>
            <a:off x="6108700" y="4840613"/>
            <a:ext cx="5346700" cy="1239044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72495-F25B-9A40-9302-F9F6C76D85B9}"/>
              </a:ext>
            </a:extLst>
          </p:cNvPr>
          <p:cNvSpPr txBox="1"/>
          <p:nvPr/>
        </p:nvSpPr>
        <p:spPr>
          <a:xfrm>
            <a:off x="6202449" y="5321697"/>
            <a:ext cx="513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Create a unified customer profile spanning the breadth and depth of your data, and then use it to deliver the most relevant experience for each customer in meaningful, memorable ways.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BDB68-ADBA-EC40-9994-F0EEFAF09137}"/>
              </a:ext>
            </a:extLst>
          </p:cNvPr>
          <p:cNvSpPr txBox="1"/>
          <p:nvPr/>
        </p:nvSpPr>
        <p:spPr>
          <a:xfrm>
            <a:off x="6202449" y="4933069"/>
            <a:ext cx="3197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505050"/>
                </a:solidFill>
                <a:effectLst/>
              </a:rPr>
              <a:t>Personalized experiences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049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DDA8562B-1842-49FB-90BA-320ADC6AC4DF}"/>
              </a:ext>
            </a:extLst>
          </p:cNvPr>
          <p:cNvSpPr/>
          <p:nvPr/>
        </p:nvSpPr>
        <p:spPr>
          <a:xfrm>
            <a:off x="519214" y="3348141"/>
            <a:ext cx="5346700" cy="1239044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72071" y="112712"/>
            <a:ext cx="11141691" cy="74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4.1.2    AEM Assets -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Digital Asset Management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" panose="020B0503020404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D6D82-DB9C-A94D-A7F7-5912A75D1110}"/>
              </a:ext>
            </a:extLst>
          </p:cNvPr>
          <p:cNvSpPr txBox="1"/>
          <p:nvPr/>
        </p:nvSpPr>
        <p:spPr>
          <a:xfrm>
            <a:off x="696447" y="3950072"/>
            <a:ext cx="498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Amplify content velocity by rapidly composing, adapting, and delivering variations across devices and channels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501186" y="938590"/>
            <a:ext cx="455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For all your content and digital asset management needs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C5686-F8E7-5549-AD46-3C815ACB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6196">
            <a:off x="5745345" y="1172113"/>
            <a:ext cx="6544515" cy="3945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771661-655F-794C-A25A-D0E87651629C}"/>
              </a:ext>
            </a:extLst>
          </p:cNvPr>
          <p:cNvSpPr txBox="1"/>
          <p:nvPr/>
        </p:nvSpPr>
        <p:spPr>
          <a:xfrm>
            <a:off x="720903" y="3459687"/>
            <a:ext cx="4977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Intelligent automation and delivery</a:t>
            </a:r>
            <a:endParaRPr lang="en-US" sz="1200" b="1" dirty="0">
              <a:solidFill>
                <a:prstClr val="black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CF3D43-3B28-4522-B0B3-5B5F7F8DCA09}"/>
              </a:ext>
            </a:extLst>
          </p:cNvPr>
          <p:cNvGrpSpPr/>
          <p:nvPr/>
        </p:nvGrpSpPr>
        <p:grpSpPr>
          <a:xfrm>
            <a:off x="519214" y="4965367"/>
            <a:ext cx="5346700" cy="1239044"/>
            <a:chOff x="6468751" y="1434423"/>
            <a:chExt cx="5346700" cy="1239044"/>
          </a:xfrm>
        </p:grpSpPr>
        <p:sp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745E6920-7526-46C5-8E65-52DB4CFA544C}"/>
                </a:ext>
              </a:extLst>
            </p:cNvPr>
            <p:cNvSpPr/>
            <p:nvPr/>
          </p:nvSpPr>
          <p:spPr>
            <a:xfrm>
              <a:off x="6468751" y="1434423"/>
              <a:ext cx="5346700" cy="1239044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B31D38-70E2-A644-828E-3327960B23F5}"/>
                </a:ext>
              </a:extLst>
            </p:cNvPr>
            <p:cNvSpPr txBox="1"/>
            <p:nvPr/>
          </p:nvSpPr>
          <p:spPr>
            <a:xfrm>
              <a:off x="6604944" y="1896823"/>
              <a:ext cx="52105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dirty="0">
                  <a:solidFill>
                    <a:prstClr val="black"/>
                  </a:solidFill>
                  <a:ea typeface="Adobe Clean Light" charset="0"/>
                  <a:cs typeface="Adobe Clean Light" charset="0"/>
                </a:rPr>
                <a:t>From intake to delivery, you can maximize the value of your content—at scale—by ensuring your digital assets are built, reviewed, approved and automatically tagged to their associated project.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2B4E30-11CA-9048-A905-1C7D5A9BD9A9}"/>
                </a:ext>
              </a:extLst>
            </p:cNvPr>
            <p:cNvSpPr txBox="1"/>
            <p:nvPr/>
          </p:nvSpPr>
          <p:spPr>
            <a:xfrm>
              <a:off x="6568542" y="1549238"/>
              <a:ext cx="3093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b="1" dirty="0"/>
                <a:t>Adobe Workfront Integration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80C29C5-1A9A-4619-910E-855C9CFA3616}"/>
              </a:ext>
            </a:extLst>
          </p:cNvPr>
          <p:cNvGrpSpPr/>
          <p:nvPr/>
        </p:nvGrpSpPr>
        <p:grpSpPr>
          <a:xfrm>
            <a:off x="441938" y="1694153"/>
            <a:ext cx="5346700" cy="1239044"/>
            <a:chOff x="10212574" y="19931"/>
            <a:chExt cx="5346700" cy="123904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5AB664F-B276-4CAF-B711-AD92CF95979C}"/>
                </a:ext>
              </a:extLst>
            </p:cNvPr>
            <p:cNvSpPr/>
            <p:nvPr/>
          </p:nvSpPr>
          <p:spPr>
            <a:xfrm>
              <a:off x="10212574" y="19931"/>
              <a:ext cx="5346700" cy="1239044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0B810-BB83-0C49-B1B3-6C89340D8CD6}"/>
                </a:ext>
              </a:extLst>
            </p:cNvPr>
            <p:cNvSpPr txBox="1"/>
            <p:nvPr/>
          </p:nvSpPr>
          <p:spPr>
            <a:xfrm>
              <a:off x="10450465" y="598800"/>
              <a:ext cx="5108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dirty="0">
                  <a:solidFill>
                    <a:prstClr val="black"/>
                  </a:solidFill>
                  <a:ea typeface="Adobe Clean Light" charset="0"/>
                  <a:cs typeface="Adobe Clean Light" charset="0"/>
                </a:rPr>
                <a:t>Use AI to streamline tagging, cropping and distribution - to do in minutes what used to take hours.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E2D71-C368-1C41-AA73-198E619732A2}"/>
                </a:ext>
              </a:extLst>
            </p:cNvPr>
            <p:cNvSpPr txBox="1"/>
            <p:nvPr/>
          </p:nvSpPr>
          <p:spPr>
            <a:xfrm>
              <a:off x="10476551" y="245167"/>
              <a:ext cx="2110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200" b="1" dirty="0"/>
                <a:t>Asset Intelligence</a:t>
              </a:r>
              <a:endParaRPr lang="en-US" sz="1200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11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4E4C5B50-4002-4686-90AF-15F89A380F52}"/>
              </a:ext>
            </a:extLst>
          </p:cNvPr>
          <p:cNvSpPr/>
          <p:nvPr/>
        </p:nvSpPr>
        <p:spPr>
          <a:xfrm>
            <a:off x="645192" y="5485210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DB087164-1EC7-44C5-968A-D94D99481BF8}"/>
              </a:ext>
            </a:extLst>
          </p:cNvPr>
          <p:cNvSpPr/>
          <p:nvPr/>
        </p:nvSpPr>
        <p:spPr>
          <a:xfrm>
            <a:off x="669046" y="4151047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87F56755-47D8-46C7-A43C-7586E890D786}"/>
              </a:ext>
            </a:extLst>
          </p:cNvPr>
          <p:cNvSpPr/>
          <p:nvPr/>
        </p:nvSpPr>
        <p:spPr>
          <a:xfrm>
            <a:off x="645192" y="2916637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57200" y="274692"/>
            <a:ext cx="11534077" cy="73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4.1.3    AEM Forms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623747" y="1672970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692902" y="2136050"/>
            <a:ext cx="611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Mobile-responsive forms and automated forms conversion to make enrollment easy on any channel.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671088" y="1755008"/>
            <a:ext cx="2864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Responsive forms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762288" y="4495991"/>
            <a:ext cx="591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Data integrations to automatically personalize forms and communications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735260" y="4218992"/>
            <a:ext cx="2552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Customer communications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735260" y="3349185"/>
            <a:ext cx="5944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</a:rPr>
              <a:t>Fragment-based authoring to quickly build multiple forms or communications</a:t>
            </a:r>
            <a:r>
              <a:rPr lang="en-US" sz="1200" dirty="0"/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735260" y="3048326"/>
            <a:ext cx="2771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Scalable authoring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D6D82-DB9C-A94D-A7F7-5912A75D1110}"/>
              </a:ext>
            </a:extLst>
          </p:cNvPr>
          <p:cNvSpPr txBox="1"/>
          <p:nvPr/>
        </p:nvSpPr>
        <p:spPr>
          <a:xfrm>
            <a:off x="846775" y="5883327"/>
            <a:ext cx="598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Responsive forms combine with smart, secure e-sign tools and automated workflows eliminate manual processes.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F6A5-F434-F940-813A-456DFAFC24BE}"/>
              </a:ext>
            </a:extLst>
          </p:cNvPr>
          <p:cNvSpPr txBox="1"/>
          <p:nvPr/>
        </p:nvSpPr>
        <p:spPr>
          <a:xfrm>
            <a:off x="810976" y="5606328"/>
            <a:ext cx="247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/>
              <a:t>Automate onboarding</a:t>
            </a:r>
            <a:endParaRPr lang="en-US" sz="1200" b="1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8C3BB-CDE2-E84D-982F-56AE5676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424" y="1372936"/>
            <a:ext cx="4817853" cy="42333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6A15C3-2D74-4C06-ABE4-DDA39DBCB5E7}"/>
              </a:ext>
            </a:extLst>
          </p:cNvPr>
          <p:cNvSpPr txBox="1"/>
          <p:nvPr/>
        </p:nvSpPr>
        <p:spPr>
          <a:xfrm>
            <a:off x="582860" y="1038833"/>
            <a:ext cx="455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Forms &amp; Digital enrollment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5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2F1D1DF9-B5B3-41C9-8399-A64C40110F6E}"/>
              </a:ext>
            </a:extLst>
          </p:cNvPr>
          <p:cNvSpPr/>
          <p:nvPr/>
        </p:nvSpPr>
        <p:spPr>
          <a:xfrm>
            <a:off x="5176925" y="1279592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DA81804D-D001-409A-8295-ACF6991044E7}"/>
              </a:ext>
            </a:extLst>
          </p:cNvPr>
          <p:cNvSpPr/>
          <p:nvPr/>
        </p:nvSpPr>
        <p:spPr>
          <a:xfrm>
            <a:off x="5176926" y="2538605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3" name="Rounded Rectangle 7">
            <a:extLst>
              <a:ext uri="{FF2B5EF4-FFF2-40B4-BE49-F238E27FC236}">
                <a16:creationId xmlns:a16="http://schemas.microsoft.com/office/drawing/2014/main" id="{CD70D51C-0796-426A-BB86-31F9AB58AC7A}"/>
              </a:ext>
            </a:extLst>
          </p:cNvPr>
          <p:cNvSpPr/>
          <p:nvPr/>
        </p:nvSpPr>
        <p:spPr>
          <a:xfrm>
            <a:off x="5180944" y="3797618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FF9CEDD3-4191-4E01-BE5B-B42B5E048098}"/>
              </a:ext>
            </a:extLst>
          </p:cNvPr>
          <p:cNvSpPr/>
          <p:nvPr/>
        </p:nvSpPr>
        <p:spPr>
          <a:xfrm>
            <a:off x="5207922" y="5081855"/>
            <a:ext cx="6160837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81263" y="232510"/>
            <a:ext cx="11153757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4.1.4    AEM -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Cloud Service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5408651" y="1656938"/>
            <a:ext cx="600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latin typeface="Adobe Clean Light" charset="0"/>
                <a:ea typeface="Adobe Clean Light" charset="0"/>
                <a:cs typeface="Adobe Clean Light" charset="0"/>
              </a:rPr>
              <a:t>Built-in redundancy and proactive monitoring capabilities provide mission-critical service level availability and protect against unpredictable cloud outages.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408651" y="1308997"/>
            <a:ext cx="572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Performance resiliency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" panose="020B0503020404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5444722" y="2960173"/>
            <a:ext cx="579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  <a:latin typeface="Adobe Clean Light" charset="0"/>
                <a:ea typeface="Adobe Clean Light" charset="0"/>
                <a:cs typeface="Adobe Clean Light" charset="0"/>
              </a:rPr>
              <a:t>Scale on demand to always maintain high performance globally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5408651" y="2572072"/>
            <a:ext cx="596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Modular, scalable, and global</a:t>
            </a:r>
            <a:endParaRPr lang="en-US" sz="1600" b="1" dirty="0">
              <a:solidFill>
                <a:prstClr val="black"/>
              </a:solidFill>
              <a:latin typeface="Adobe Clean" panose="020B05030204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5408651" y="4213586"/>
            <a:ext cx="598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  <a:latin typeface="Adobe Clean Light" charset="0"/>
                <a:ea typeface="Adobe Clean Light" charset="0"/>
                <a:cs typeface="Adobe Clean Light" charset="0"/>
              </a:rPr>
              <a:t>New experience management capabilities are seamlessly validated and made accessible to your teams instantly.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408651" y="3844254"/>
            <a:ext cx="211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Always current</a:t>
            </a:r>
            <a:endParaRPr lang="en-US" sz="1600" b="1" dirty="0">
              <a:solidFill>
                <a:prstClr val="black"/>
              </a:solidFill>
              <a:latin typeface="Adobe Clean" panose="020B05030204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D6D82-DB9C-A94D-A7F7-5912A75D1110}"/>
              </a:ext>
            </a:extLst>
          </p:cNvPr>
          <p:cNvSpPr txBox="1"/>
          <p:nvPr/>
        </p:nvSpPr>
        <p:spPr>
          <a:xfrm>
            <a:off x="5418726" y="5510678"/>
            <a:ext cx="573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prstClr val="black"/>
                </a:solidFill>
                <a:latin typeface="Adobe Clean Light" charset="0"/>
                <a:ea typeface="Adobe Clean Light" charset="0"/>
                <a:cs typeface="Adobe Clean Light" charset="0"/>
              </a:rPr>
              <a:t>Enterprise-grade security with industry recognized standards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charset="0"/>
              <a:ea typeface="Adobe Clean Light" charset="0"/>
              <a:cs typeface="Adobe Clean Ligh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F6A5-F434-F940-813A-456DFAFC24BE}"/>
              </a:ext>
            </a:extLst>
          </p:cNvPr>
          <p:cNvSpPr txBox="1"/>
          <p:nvPr/>
        </p:nvSpPr>
        <p:spPr>
          <a:xfrm>
            <a:off x="5408650" y="5138066"/>
            <a:ext cx="211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Secure by default</a:t>
            </a:r>
            <a:endParaRPr lang="en-US" sz="1600" b="1" dirty="0">
              <a:solidFill>
                <a:prstClr val="black"/>
              </a:solidFill>
              <a:latin typeface="Adobe Clean" panose="020B05030204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466742" y="971815"/>
            <a:ext cx="455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For all your content and digital asset management needs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10BB4-1850-0C43-91A0-669D1CA0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8" y="1557853"/>
            <a:ext cx="4952099" cy="40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BEA61B-ED99-C749-A5AA-0C26727EEB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6803" y="1147772"/>
            <a:ext cx="6606297" cy="5385033"/>
          </a:xfrm>
          <a:prstGeom prst="rect">
            <a:avLst/>
          </a:prstGeom>
        </p:spPr>
      </p:pic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6D90E594-7878-4BF2-B663-4D4C76574905}"/>
              </a:ext>
            </a:extLst>
          </p:cNvPr>
          <p:cNvSpPr/>
          <p:nvPr/>
        </p:nvSpPr>
        <p:spPr>
          <a:xfrm>
            <a:off x="349637" y="4094304"/>
            <a:ext cx="5428863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578D7D95-D3EB-4F73-B80C-377604CD95D8}"/>
              </a:ext>
            </a:extLst>
          </p:cNvPr>
          <p:cNvSpPr/>
          <p:nvPr/>
        </p:nvSpPr>
        <p:spPr>
          <a:xfrm>
            <a:off x="349637" y="2900588"/>
            <a:ext cx="5428864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A3247D3D-6433-4462-A1F0-115AB9EB5D26}"/>
              </a:ext>
            </a:extLst>
          </p:cNvPr>
          <p:cNvSpPr/>
          <p:nvPr/>
        </p:nvSpPr>
        <p:spPr>
          <a:xfrm>
            <a:off x="349637" y="5292628"/>
            <a:ext cx="5428863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270889" y="180156"/>
            <a:ext cx="7109023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4.2    Adobe Commerce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541683" y="5670937"/>
            <a:ext cx="5831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Measure and optimize  campaigns with commerce intelligence that enables segmentation and targeting to help identify the most profitable customers.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52841" y="5359771"/>
            <a:ext cx="212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Commerce intelligence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270889" y="938180"/>
            <a:ext cx="681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Sell anywhere with omni-channel experiences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CEB116-3FD4-482C-A654-3A00E498E7D1}"/>
              </a:ext>
            </a:extLst>
          </p:cNvPr>
          <p:cNvSpPr txBox="1"/>
          <p:nvPr/>
        </p:nvSpPr>
        <p:spPr>
          <a:xfrm>
            <a:off x="552841" y="4483510"/>
            <a:ext cx="50444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/>
              <a:t>Offer buy online/pick up in store or curbside fulfillment powered by Walmart Commerce Technologies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6388E8-FF9F-4942-8784-91D2FAFB73D8}"/>
              </a:ext>
            </a:extLst>
          </p:cNvPr>
          <p:cNvSpPr txBox="1"/>
          <p:nvPr/>
        </p:nvSpPr>
        <p:spPr>
          <a:xfrm>
            <a:off x="552841" y="4137944"/>
            <a:ext cx="212284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/>
              <a:t>Advanced store fulfillment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26974A-E559-485C-99EA-1DAFA7EDF4D8}"/>
              </a:ext>
            </a:extLst>
          </p:cNvPr>
          <p:cNvSpPr txBox="1"/>
          <p:nvPr/>
        </p:nvSpPr>
        <p:spPr>
          <a:xfrm>
            <a:off x="544279" y="3238380"/>
            <a:ext cx="505305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/>
              <a:t>Leverage Commerce data for richer customer profiles and personalization at scale (H2 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2EFCB-530E-4730-AAAA-9E3995683A44}"/>
              </a:ext>
            </a:extLst>
          </p:cNvPr>
          <p:cNvSpPr txBox="1"/>
          <p:nvPr/>
        </p:nvSpPr>
        <p:spPr>
          <a:xfrm>
            <a:off x="552841" y="2945481"/>
            <a:ext cx="225695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/>
              <a:t>Commerce AEP connector</a:t>
            </a:r>
            <a:endParaRPr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02C9EB85-C66F-46DD-973A-C608D1C5F3D5}"/>
              </a:ext>
            </a:extLst>
          </p:cNvPr>
          <p:cNvSpPr/>
          <p:nvPr/>
        </p:nvSpPr>
        <p:spPr>
          <a:xfrm>
            <a:off x="349636" y="1658112"/>
            <a:ext cx="5428864" cy="97439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5EF49-E6AB-4441-87B5-0314DCA6E005}"/>
              </a:ext>
            </a:extLst>
          </p:cNvPr>
          <p:cNvSpPr txBox="1"/>
          <p:nvPr/>
        </p:nvSpPr>
        <p:spPr>
          <a:xfrm>
            <a:off x="544279" y="1769870"/>
            <a:ext cx="207351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/>
              <a:t>Search &amp; merchandising</a:t>
            </a:r>
            <a:endParaRPr lang="en-US" sz="1200" dirty="0"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6407F5-A464-4A08-AF11-7687FE44B343}"/>
              </a:ext>
            </a:extLst>
          </p:cNvPr>
          <p:cNvSpPr txBox="1"/>
          <p:nvPr/>
        </p:nvSpPr>
        <p:spPr>
          <a:xfrm>
            <a:off x="544279" y="2061965"/>
            <a:ext cx="549337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dirty="0">
                <a:ea typeface="Adobe Clean Light" charset="0"/>
                <a:cs typeface="Adobe Clean Light" charset="0"/>
              </a:rPr>
              <a:t>Boost sales with AI-powered B2B &amp; B2C search and dynamic category merchandising (H2 2022)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3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B068A-5D63-48AC-B1C1-D598B83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12" y="1980017"/>
            <a:ext cx="4229400" cy="2905494"/>
          </a:xfrm>
        </p:spPr>
        <p:txBody>
          <a:bodyPr/>
          <a:lstStyle/>
          <a:p>
            <a:r>
              <a:rPr lang="en-GB" b="1" dirty="0"/>
              <a:t>5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Workfront</a:t>
            </a:r>
          </a:p>
        </p:txBody>
      </p:sp>
      <p:pic>
        <p:nvPicPr>
          <p:cNvPr id="6" name="Picture Placeholder 5" descr="Abstract background of luminous blue">
            <a:extLst>
              <a:ext uri="{FF2B5EF4-FFF2-40B4-BE49-F238E27FC236}">
                <a16:creationId xmlns:a16="http://schemas.microsoft.com/office/drawing/2014/main" id="{A0DF0117-6663-4786-A2F9-D5AA415F7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r="20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56CFE61B-F006-43D2-918A-ACAB7F3F1113}"/>
              </a:ext>
            </a:extLst>
          </p:cNvPr>
          <p:cNvSpPr/>
          <p:nvPr/>
        </p:nvSpPr>
        <p:spPr>
          <a:xfrm>
            <a:off x="5620893" y="5363720"/>
            <a:ext cx="4475607" cy="11156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308344" y="40699"/>
            <a:ext cx="7112268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ts val="5598"/>
              </a:lnSpc>
              <a:defRPr/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6    Adobe Workfront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C6DDF4-F034-4D75-869C-6AED6037DD6C}"/>
              </a:ext>
            </a:extLst>
          </p:cNvPr>
          <p:cNvGrpSpPr/>
          <p:nvPr/>
        </p:nvGrpSpPr>
        <p:grpSpPr>
          <a:xfrm>
            <a:off x="291256" y="1307286"/>
            <a:ext cx="5071567" cy="1115689"/>
            <a:chOff x="-3625588" y="2046295"/>
            <a:chExt cx="5071567" cy="1115689"/>
          </a:xfrm>
        </p:grpSpPr>
        <p:sp>
          <p:nvSpPr>
            <p:cNvPr id="29" name="Rounded Rectangle 25">
              <a:extLst>
                <a:ext uri="{FF2B5EF4-FFF2-40B4-BE49-F238E27FC236}">
                  <a16:creationId xmlns:a16="http://schemas.microsoft.com/office/drawing/2014/main" id="{2511EB5D-C787-48D4-90FA-F0D13230C80F}"/>
                </a:ext>
              </a:extLst>
            </p:cNvPr>
            <p:cNvSpPr/>
            <p:nvPr/>
          </p:nvSpPr>
          <p:spPr>
            <a:xfrm>
              <a:off x="-3625588" y="2046295"/>
              <a:ext cx="5071567" cy="1115689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A1FD1-E67C-B549-97EE-9BF7CE8C1B94}"/>
                </a:ext>
              </a:extLst>
            </p:cNvPr>
            <p:cNvSpPr txBox="1"/>
            <p:nvPr/>
          </p:nvSpPr>
          <p:spPr>
            <a:xfrm>
              <a:off x="-3446687" y="2604139"/>
              <a:ext cx="4713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</a:rPr>
                <a:t>Connect business strategy to work delivery and ensure that the right work is prioritized.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C4E3B7-0116-0D49-9042-A567436B7E71}"/>
                </a:ext>
              </a:extLst>
            </p:cNvPr>
            <p:cNvSpPr txBox="1"/>
            <p:nvPr/>
          </p:nvSpPr>
          <p:spPr>
            <a:xfrm>
              <a:off x="-3446687" y="2186718"/>
              <a:ext cx="4129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Align strategy across the organization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88BD35-6A8C-41D4-A617-B007358535E3}"/>
              </a:ext>
            </a:extLst>
          </p:cNvPr>
          <p:cNvGrpSpPr/>
          <p:nvPr/>
        </p:nvGrpSpPr>
        <p:grpSpPr>
          <a:xfrm>
            <a:off x="291258" y="2670601"/>
            <a:ext cx="5071567" cy="1115689"/>
            <a:chOff x="-2244525" y="3673185"/>
            <a:chExt cx="5071567" cy="1115689"/>
          </a:xfrm>
        </p:grpSpPr>
        <p:sp>
          <p:nvSpPr>
            <p:cNvPr id="25" name="Rounded Rectangle 25">
              <a:extLst>
                <a:ext uri="{FF2B5EF4-FFF2-40B4-BE49-F238E27FC236}">
                  <a16:creationId xmlns:a16="http://schemas.microsoft.com/office/drawing/2014/main" id="{5F733D7B-E4E9-4BBB-8488-1C5A708F2D97}"/>
                </a:ext>
              </a:extLst>
            </p:cNvPr>
            <p:cNvSpPr/>
            <p:nvPr/>
          </p:nvSpPr>
          <p:spPr>
            <a:xfrm>
              <a:off x="-2244525" y="3673185"/>
              <a:ext cx="5071567" cy="1115689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0B810-BB83-0C49-B1B3-6C89340D8CD6}"/>
                </a:ext>
              </a:extLst>
            </p:cNvPr>
            <p:cNvSpPr txBox="1"/>
            <p:nvPr/>
          </p:nvSpPr>
          <p:spPr>
            <a:xfrm>
              <a:off x="-2015722" y="4124748"/>
              <a:ext cx="4648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</a:rPr>
                <a:t>Allocate budget to priorities, optimize resource pools, iteratively balance portfolio, and efficiently plan work.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E2D71-C368-1C41-AA73-198E619732A2}"/>
                </a:ext>
              </a:extLst>
            </p:cNvPr>
            <p:cNvSpPr txBox="1"/>
            <p:nvPr/>
          </p:nvSpPr>
          <p:spPr>
            <a:xfrm>
              <a:off x="-2015722" y="3784021"/>
              <a:ext cx="2256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Plan and prioritize work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5B817E-609A-0643-912E-A9E16F73CD9C}"/>
              </a:ext>
            </a:extLst>
          </p:cNvPr>
          <p:cNvSpPr txBox="1"/>
          <p:nvPr/>
        </p:nvSpPr>
        <p:spPr>
          <a:xfrm>
            <a:off x="356973" y="825290"/>
            <a:ext cx="8498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400" dirty="0">
                <a:solidFill>
                  <a:prstClr val="black"/>
                </a:solidFill>
                <a:latin typeface="Adobe Clean Light" panose="020B0303020404020204" pitchFamily="34" charset="0"/>
              </a:rPr>
              <a:t>Speed time to market and empower your teams by efficiently managing the end-to-end lifecycle of work.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60E2-402F-9B4F-AD79-74F3ED825600}"/>
              </a:ext>
            </a:extLst>
          </p:cNvPr>
          <p:cNvSpPr txBox="1"/>
          <p:nvPr/>
        </p:nvSpPr>
        <p:spPr>
          <a:xfrm>
            <a:off x="5776460" y="5801877"/>
            <a:ext cx="411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</a:rPr>
              <a:t>Simplify reviews and audit approvals. Collaborate across divisions, keep teams productive, and execute with agility.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B4204-0C31-8546-ACEC-DCF308A0703C}"/>
              </a:ext>
            </a:extLst>
          </p:cNvPr>
          <p:cNvSpPr txBox="1"/>
          <p:nvPr/>
        </p:nvSpPr>
        <p:spPr>
          <a:xfrm>
            <a:off x="5776460" y="5434847"/>
            <a:ext cx="450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Collaborate, review and approve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47E008E-FA54-6846-8916-6AE477F1BEE6}"/>
              </a:ext>
            </a:extLst>
          </p:cNvPr>
          <p:cNvSpPr/>
          <p:nvPr/>
        </p:nvSpPr>
        <p:spPr>
          <a:xfrm>
            <a:off x="305538" y="5363720"/>
            <a:ext cx="5071567" cy="11156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3683C8-2990-7B43-AC28-C0ADA3ADA637}"/>
              </a:ext>
            </a:extLst>
          </p:cNvPr>
          <p:cNvSpPr txBox="1"/>
          <p:nvPr/>
        </p:nvSpPr>
        <p:spPr>
          <a:xfrm>
            <a:off x="447083" y="5833078"/>
            <a:ext cx="475991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126">
              <a:defRPr/>
            </a:pPr>
            <a:r>
              <a:rPr lang="en-US" sz="1200" dirty="0"/>
              <a:t>Deliver against strategy, measure productivity, ensure quality and compliance, and optimize future initiatives with rich historical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681B-88F7-8442-A869-3FB1B7D986BF}"/>
              </a:ext>
            </a:extLst>
          </p:cNvPr>
          <p:cNvSpPr txBox="1"/>
          <p:nvPr/>
        </p:nvSpPr>
        <p:spPr>
          <a:xfrm>
            <a:off x="531167" y="5397723"/>
            <a:ext cx="486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Measure and optimize work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B2C28F-670A-EE4B-A502-4A23387E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227" y="1307286"/>
            <a:ext cx="6233820" cy="3613502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08E2EE-FF88-4162-A569-27876B085C22}"/>
              </a:ext>
            </a:extLst>
          </p:cNvPr>
          <p:cNvGrpSpPr/>
          <p:nvPr/>
        </p:nvGrpSpPr>
        <p:grpSpPr>
          <a:xfrm>
            <a:off x="291257" y="4001188"/>
            <a:ext cx="5071567" cy="1115689"/>
            <a:chOff x="3250816" y="3588306"/>
            <a:chExt cx="5071567" cy="1115689"/>
          </a:xfrm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id="{31C51179-DE93-4043-922A-9584BDA17CBA}"/>
                </a:ext>
              </a:extLst>
            </p:cNvPr>
            <p:cNvSpPr/>
            <p:nvPr/>
          </p:nvSpPr>
          <p:spPr>
            <a:xfrm>
              <a:off x="3250816" y="3588306"/>
              <a:ext cx="5071567" cy="1115689"/>
            </a:xfrm>
            <a:prstGeom prst="roundRect">
              <a:avLst/>
            </a:prstGeom>
            <a:solidFill>
              <a:schemeClr val="bg1"/>
            </a:solidFill>
            <a:ln w="3492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126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5E96B3-566D-AE47-AFBA-8732D11BA54A}"/>
                </a:ext>
              </a:extLst>
            </p:cNvPr>
            <p:cNvSpPr txBox="1"/>
            <p:nvPr/>
          </p:nvSpPr>
          <p:spPr>
            <a:xfrm>
              <a:off x="3401158" y="4054793"/>
              <a:ext cx="489582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</a:rPr>
                <a:t>Centralize work in a single place and standardize and automate work processes—from intake and resourcing all the way to completion.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25932A-9468-A54E-BAA4-266371A8F81D}"/>
                </a:ext>
              </a:extLst>
            </p:cNvPr>
            <p:cNvSpPr txBox="1"/>
            <p:nvPr/>
          </p:nvSpPr>
          <p:spPr>
            <a:xfrm>
              <a:off x="3401158" y="3746360"/>
              <a:ext cx="2614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Streamline work execution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67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EE7DBC9F-8F55-49C1-9D41-55ADBE166A96}"/>
              </a:ext>
            </a:extLst>
          </p:cNvPr>
          <p:cNvSpPr/>
          <p:nvPr/>
        </p:nvSpPr>
        <p:spPr>
          <a:xfrm>
            <a:off x="481263" y="5452798"/>
            <a:ext cx="6856588" cy="89808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2978C5D6-D988-47ED-BDA2-24EF1F087814}"/>
              </a:ext>
            </a:extLst>
          </p:cNvPr>
          <p:cNvSpPr/>
          <p:nvPr/>
        </p:nvSpPr>
        <p:spPr>
          <a:xfrm>
            <a:off x="7733625" y="1356058"/>
            <a:ext cx="3977112" cy="11156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9" name="Rounded Rectangle 25">
            <a:extLst>
              <a:ext uri="{FF2B5EF4-FFF2-40B4-BE49-F238E27FC236}">
                <a16:creationId xmlns:a16="http://schemas.microsoft.com/office/drawing/2014/main" id="{313DC164-8C9F-4588-BE5B-4657E4C9EB08}"/>
              </a:ext>
            </a:extLst>
          </p:cNvPr>
          <p:cNvSpPr/>
          <p:nvPr/>
        </p:nvSpPr>
        <p:spPr>
          <a:xfrm>
            <a:off x="7733625" y="2780408"/>
            <a:ext cx="3977111" cy="11156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9AF83292-514B-4C3D-B231-E708DD0B7625}"/>
              </a:ext>
            </a:extLst>
          </p:cNvPr>
          <p:cNvSpPr/>
          <p:nvPr/>
        </p:nvSpPr>
        <p:spPr>
          <a:xfrm>
            <a:off x="7733625" y="4204758"/>
            <a:ext cx="3977111" cy="1115689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481263" y="112327"/>
            <a:ext cx="609599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lnSpc>
                <a:spcPts val="5598"/>
              </a:lnSpc>
              <a:defRPr/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5 Adobe Workfront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647035" y="5889212"/>
            <a:ext cx="6690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Partnership with Anaplan to unify marketing work with financials and to enable productive spend management.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84767" y="5501942"/>
            <a:ext cx="283220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 b="1" dirty="0"/>
              <a:t>Marketing financial management 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8002336" y="1825522"/>
            <a:ext cx="3708400" cy="4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dobe Clean Light" charset="0"/>
                <a:cs typeface="Adobe Clean Light" charset="0"/>
              </a:rPr>
              <a:t>Manage assets and optimize the end-to-end content lifecycle through the integration with AEM Assets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7899398" y="1453060"/>
            <a:ext cx="225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AEM Assets integration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7899399" y="3206550"/>
            <a:ext cx="37224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dobe Clean Light" charset="0"/>
                <a:cs typeface="Adobe Clean Light" charset="0"/>
              </a:rPr>
              <a:t>Keep creative teams </a:t>
            </a:r>
            <a:r>
              <a:rPr lang="en-US" sz="1200" dirty="0">
                <a:ea typeface="Adobe Clean Light" charset="0"/>
                <a:cs typeface="Adobe Clean Light" charset="0"/>
              </a:rPr>
              <a:t>productive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Adobe Clean Light" charset="0"/>
                <a:cs typeface="Adobe Clean Light" charset="0"/>
              </a:rPr>
              <a:t> </a:t>
            </a:r>
            <a:r>
              <a:rPr lang="en-US" sz="1200" dirty="0">
                <a:ea typeface="Adobe Clean Light" charset="0"/>
                <a:cs typeface="Adobe Clean Light" charset="0"/>
              </a:rPr>
              <a:t>with Workfront plugins for Adobe Creative Cloud apps including Photoshop, XD, Illustrator, and InDesign.</a:t>
            </a:r>
            <a:endParaRPr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7899398" y="2892751"/>
            <a:ext cx="2122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black"/>
                </a:solidFill>
              </a:rPr>
              <a:t>Creative Cloud integration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60E2-402F-9B4F-AD79-74F3ED825600}"/>
              </a:ext>
            </a:extLst>
          </p:cNvPr>
          <p:cNvSpPr txBox="1"/>
          <p:nvPr/>
        </p:nvSpPr>
        <p:spPr>
          <a:xfrm>
            <a:off x="7861298" y="4639492"/>
            <a:ext cx="376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Work in quick, iterative sprints and easily pivot when circumstances change with Agile boards designed specifically for marketing teams.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dobe Clean Light" charset="0"/>
              <a:cs typeface="Adobe Clean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B4204-0C31-8546-ACEC-DCF308A0703C}"/>
              </a:ext>
            </a:extLst>
          </p:cNvPr>
          <p:cNvSpPr txBox="1"/>
          <p:nvPr/>
        </p:nvSpPr>
        <p:spPr>
          <a:xfrm>
            <a:off x="7848598" y="4268259"/>
            <a:ext cx="217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black"/>
                </a:solidFill>
              </a:rPr>
              <a:t>Agile for Marketing teams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2DE2C0-233D-914D-9193-46D9C1B6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2" y="1219302"/>
            <a:ext cx="6856588" cy="3974496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18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ADC4727-481E-CE4C-BC26-5D4CB0ED0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934" y="5205594"/>
            <a:ext cx="2799612" cy="443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CFE4DC-163C-43EA-89E9-3957C85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75" y="1"/>
            <a:ext cx="11450491" cy="1180618"/>
          </a:xfrm>
        </p:spPr>
        <p:txBody>
          <a:bodyPr/>
          <a:lstStyle/>
          <a:p>
            <a:r>
              <a:rPr lang="en-GB" dirty="0"/>
              <a:t>What goals can Adobe Experience Cloud help achieve?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AF52877-D095-45F3-928A-19946855D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9439" y="1944546"/>
            <a:ext cx="4056356" cy="41205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Brand awareness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E-mail open rate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Return on ad spend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Customer lifetime value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Customer retention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Customer satisfaction rates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Repeat visitors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Employee satisfaction</a:t>
            </a:r>
          </a:p>
        </p:txBody>
      </p:sp>
    </p:spTree>
    <p:extLst>
      <p:ext uri="{BB962C8B-B14F-4D97-AF65-F5344CB8AC3E}">
        <p14:creationId xmlns:p14="http://schemas.microsoft.com/office/powerpoint/2010/main" val="31906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18357F-37D0-4418-B833-6F627D9D90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29488" y="2995613"/>
            <a:ext cx="4862512" cy="215265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75B98342-3732-472A-AE6B-C5267CC02B7F}"/>
              </a:ext>
            </a:extLst>
          </p:cNvPr>
          <p:cNvSpPr/>
          <p:nvPr/>
        </p:nvSpPr>
        <p:spPr>
          <a:xfrm flipV="1">
            <a:off x="3108770" y="1139524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: Single Corner Snipped 74">
            <a:extLst>
              <a:ext uri="{FF2B5EF4-FFF2-40B4-BE49-F238E27FC236}">
                <a16:creationId xmlns:a16="http://schemas.microsoft.com/office/drawing/2014/main" id="{59684823-938C-44FB-BBF4-20556EFA1445}"/>
              </a:ext>
            </a:extLst>
          </p:cNvPr>
          <p:cNvSpPr/>
          <p:nvPr/>
        </p:nvSpPr>
        <p:spPr>
          <a:xfrm flipV="1">
            <a:off x="3108770" y="2834770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: Single Corner Snipped 75">
            <a:extLst>
              <a:ext uri="{FF2B5EF4-FFF2-40B4-BE49-F238E27FC236}">
                <a16:creationId xmlns:a16="http://schemas.microsoft.com/office/drawing/2014/main" id="{8575FD5D-9B59-45BF-96ED-D4A28A527F18}"/>
              </a:ext>
            </a:extLst>
          </p:cNvPr>
          <p:cNvSpPr/>
          <p:nvPr/>
        </p:nvSpPr>
        <p:spPr>
          <a:xfrm flipV="1">
            <a:off x="3108770" y="4499928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: Single Corner Snipped 76">
            <a:extLst>
              <a:ext uri="{FF2B5EF4-FFF2-40B4-BE49-F238E27FC236}">
                <a16:creationId xmlns:a16="http://schemas.microsoft.com/office/drawing/2014/main" id="{5F4FDA68-9C8D-491D-9C8B-D43D55F5A443}"/>
              </a:ext>
            </a:extLst>
          </p:cNvPr>
          <p:cNvSpPr/>
          <p:nvPr/>
        </p:nvSpPr>
        <p:spPr>
          <a:xfrm flipV="1">
            <a:off x="5959370" y="1139524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: Single Corner Snipped 77">
            <a:extLst>
              <a:ext uri="{FF2B5EF4-FFF2-40B4-BE49-F238E27FC236}">
                <a16:creationId xmlns:a16="http://schemas.microsoft.com/office/drawing/2014/main" id="{86BD8AE4-8AA2-47C6-82F0-B746077E86F3}"/>
              </a:ext>
            </a:extLst>
          </p:cNvPr>
          <p:cNvSpPr/>
          <p:nvPr/>
        </p:nvSpPr>
        <p:spPr>
          <a:xfrm flipV="1">
            <a:off x="5959370" y="2834770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: Single Corner Snipped 78">
            <a:extLst>
              <a:ext uri="{FF2B5EF4-FFF2-40B4-BE49-F238E27FC236}">
                <a16:creationId xmlns:a16="http://schemas.microsoft.com/office/drawing/2014/main" id="{04C8FC4B-771B-49E0-B130-66CC845B958B}"/>
              </a:ext>
            </a:extLst>
          </p:cNvPr>
          <p:cNvSpPr/>
          <p:nvPr/>
        </p:nvSpPr>
        <p:spPr>
          <a:xfrm flipV="1">
            <a:off x="5959370" y="4499928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: Single Corner Snipped 79">
            <a:extLst>
              <a:ext uri="{FF2B5EF4-FFF2-40B4-BE49-F238E27FC236}">
                <a16:creationId xmlns:a16="http://schemas.microsoft.com/office/drawing/2014/main" id="{9934E587-2652-420E-9C4E-6B10B023BF96}"/>
              </a:ext>
            </a:extLst>
          </p:cNvPr>
          <p:cNvSpPr/>
          <p:nvPr/>
        </p:nvSpPr>
        <p:spPr>
          <a:xfrm flipV="1">
            <a:off x="8852172" y="1137791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: Single Corner Snipped 80">
            <a:extLst>
              <a:ext uri="{FF2B5EF4-FFF2-40B4-BE49-F238E27FC236}">
                <a16:creationId xmlns:a16="http://schemas.microsoft.com/office/drawing/2014/main" id="{343BB0C2-8DBD-4D83-97FE-38DDB1D0C677}"/>
              </a:ext>
            </a:extLst>
          </p:cNvPr>
          <p:cNvSpPr/>
          <p:nvPr/>
        </p:nvSpPr>
        <p:spPr>
          <a:xfrm flipV="1">
            <a:off x="8852172" y="2833037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: Single Corner Snipped 81">
            <a:extLst>
              <a:ext uri="{FF2B5EF4-FFF2-40B4-BE49-F238E27FC236}">
                <a16:creationId xmlns:a16="http://schemas.microsoft.com/office/drawing/2014/main" id="{2344311E-735B-4071-AB86-5043638ED2C8}"/>
              </a:ext>
            </a:extLst>
          </p:cNvPr>
          <p:cNvSpPr/>
          <p:nvPr/>
        </p:nvSpPr>
        <p:spPr>
          <a:xfrm flipV="1">
            <a:off x="8852172" y="4498195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DA8F7830-3100-46D1-806E-3E8DB9C1C2A3}"/>
              </a:ext>
            </a:extLst>
          </p:cNvPr>
          <p:cNvSpPr/>
          <p:nvPr/>
        </p:nvSpPr>
        <p:spPr>
          <a:xfrm flipV="1">
            <a:off x="215968" y="1141257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7C723875-BA03-43FF-9B36-0F97A7FEB719}"/>
              </a:ext>
            </a:extLst>
          </p:cNvPr>
          <p:cNvSpPr/>
          <p:nvPr/>
        </p:nvSpPr>
        <p:spPr>
          <a:xfrm flipV="1">
            <a:off x="215968" y="2836503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8804F4DA-BF9B-46FD-B81F-7E8876E1C806}"/>
              </a:ext>
            </a:extLst>
          </p:cNvPr>
          <p:cNvSpPr/>
          <p:nvPr/>
        </p:nvSpPr>
        <p:spPr>
          <a:xfrm flipV="1">
            <a:off x="215968" y="4501661"/>
            <a:ext cx="2628152" cy="1494671"/>
          </a:xfrm>
          <a:prstGeom prst="snip1Rect">
            <a:avLst/>
          </a:prstGeom>
          <a:solidFill>
            <a:srgbClr val="EAF4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2EB2-342E-7B43-ACCF-E79E3A66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68" y="94593"/>
            <a:ext cx="11687274" cy="589685"/>
          </a:xfrm>
        </p:spPr>
        <p:txBody>
          <a:bodyPr/>
          <a:lstStyle/>
          <a:p>
            <a:r>
              <a:rPr lang="en-US" sz="3200" dirty="0"/>
              <a:t>CEO’s challenges that Adobe Experience Cloud can address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C4CAFB-5ED0-C340-B7AB-A52D746F0236}"/>
              </a:ext>
            </a:extLst>
          </p:cNvPr>
          <p:cNvSpPr txBox="1"/>
          <p:nvPr/>
        </p:nvSpPr>
        <p:spPr>
          <a:xfrm>
            <a:off x="331233" y="2920142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be able to dynamically create personalized content on the fly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8945-B2E6-014A-A3B1-DB3632CF976F}"/>
              </a:ext>
            </a:extLst>
          </p:cNvPr>
          <p:cNvSpPr txBox="1"/>
          <p:nvPr/>
        </p:nvSpPr>
        <p:spPr>
          <a:xfrm>
            <a:off x="331233" y="458078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be able to connect customer experiences across any channel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A06F4-22B4-6E4F-B589-6E3F355D8963}"/>
              </a:ext>
            </a:extLst>
          </p:cNvPr>
          <p:cNvSpPr txBox="1"/>
          <p:nvPr/>
        </p:nvSpPr>
        <p:spPr>
          <a:xfrm>
            <a:off x="331233" y="130680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combine multiple data sources into a single set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1C30C-6ADF-0B4A-9229-061D48267B7B}"/>
              </a:ext>
            </a:extLst>
          </p:cNvPr>
          <p:cNvSpPr txBox="1"/>
          <p:nvPr/>
        </p:nvSpPr>
        <p:spPr>
          <a:xfrm>
            <a:off x="3142754" y="130680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unify everything I know about my customers into a customer profile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04E085-D19B-AE40-A2D5-F5472CE7025D}"/>
              </a:ext>
            </a:extLst>
          </p:cNvPr>
          <p:cNvSpPr txBox="1"/>
          <p:nvPr/>
        </p:nvSpPr>
        <p:spPr>
          <a:xfrm>
            <a:off x="6001572" y="130680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better automate my marketing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5044A7-FFF2-4D4A-A08C-6E3F58E2EF32}"/>
              </a:ext>
            </a:extLst>
          </p:cNvPr>
          <p:cNvSpPr txBox="1"/>
          <p:nvPr/>
        </p:nvSpPr>
        <p:spPr>
          <a:xfrm>
            <a:off x="8828858" y="130680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speed up marketing asset creation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54A849-88BB-C649-BD0E-3CE54546CF17}"/>
              </a:ext>
            </a:extLst>
          </p:cNvPr>
          <p:cNvSpPr txBox="1"/>
          <p:nvPr/>
        </p:nvSpPr>
        <p:spPr>
          <a:xfrm>
            <a:off x="3142754" y="2920142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centralize the management of all my content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D9A609-FAD8-DF42-9DFE-274CDFDBDA7F}"/>
              </a:ext>
            </a:extLst>
          </p:cNvPr>
          <p:cNvSpPr txBox="1"/>
          <p:nvPr/>
        </p:nvSpPr>
        <p:spPr>
          <a:xfrm>
            <a:off x="6001572" y="2920142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be able to deliver content to any channel at the right moment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34D813-7EFF-0940-A65E-B87454E739FA}"/>
              </a:ext>
            </a:extLst>
          </p:cNvPr>
          <p:cNvSpPr txBox="1"/>
          <p:nvPr/>
        </p:nvSpPr>
        <p:spPr>
          <a:xfrm>
            <a:off x="8828858" y="2920142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be able to govern all my data and maintain security and privacy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EE6E2F-1D6F-3346-B316-3D6337FFAED4}"/>
              </a:ext>
            </a:extLst>
          </p:cNvPr>
          <p:cNvSpPr txBox="1"/>
          <p:nvPr/>
        </p:nvSpPr>
        <p:spPr>
          <a:xfrm>
            <a:off x="3142754" y="4580780"/>
            <a:ext cx="2381855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customer profiles to be updated in real-time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BA565B-BECB-8B43-B61F-30C4294AC63F}"/>
              </a:ext>
            </a:extLst>
          </p:cNvPr>
          <p:cNvSpPr txBox="1"/>
          <p:nvPr/>
        </p:nvSpPr>
        <p:spPr>
          <a:xfrm>
            <a:off x="6001572" y="458078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connect my commerce experiences (both online and offline) to whole customer journey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97A01C-5E0C-4646-9947-0348FF2E6EBB}"/>
              </a:ext>
            </a:extLst>
          </p:cNvPr>
          <p:cNvSpPr txBox="1"/>
          <p:nvPr/>
        </p:nvSpPr>
        <p:spPr>
          <a:xfrm>
            <a:off x="8828858" y="4580780"/>
            <a:ext cx="2397622" cy="1327395"/>
          </a:xfrm>
          <a:prstGeom prst="rect">
            <a:avLst/>
          </a:prstGeom>
          <a:noFill/>
        </p:spPr>
        <p:txBody>
          <a:bodyPr wrap="square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Times New Roman"/>
              </a:rPr>
              <a:t>I need to manage all the cross-functional work it takes to deliver customer experiences</a:t>
            </a:r>
          </a:p>
        </p:txBody>
      </p:sp>
    </p:spTree>
    <p:extLst>
      <p:ext uri="{BB962C8B-B14F-4D97-AF65-F5344CB8AC3E}">
        <p14:creationId xmlns:p14="http://schemas.microsoft.com/office/powerpoint/2010/main" val="59336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05DA077-6F77-419D-B542-F8355E123858}"/>
              </a:ext>
            </a:extLst>
          </p:cNvPr>
          <p:cNvGrpSpPr/>
          <p:nvPr/>
        </p:nvGrpSpPr>
        <p:grpSpPr>
          <a:xfrm>
            <a:off x="307819" y="1126563"/>
            <a:ext cx="11827033" cy="4385716"/>
            <a:chOff x="307819" y="1126563"/>
            <a:chExt cx="11827033" cy="4385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A56D91D-02E8-4A39-B186-7E557E8985C2}"/>
                </a:ext>
              </a:extLst>
            </p:cNvPr>
            <p:cNvGrpSpPr/>
            <p:nvPr/>
          </p:nvGrpSpPr>
          <p:grpSpPr>
            <a:xfrm>
              <a:off x="11105724" y="1465739"/>
              <a:ext cx="1029128" cy="3170235"/>
              <a:chOff x="84460" y="1757000"/>
              <a:chExt cx="1029128" cy="317023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CC9606A-CCE9-8C4E-A3CC-26E3023A53FF}"/>
                  </a:ext>
                </a:extLst>
              </p:cNvPr>
              <p:cNvSpPr txBox="1"/>
              <p:nvPr/>
            </p:nvSpPr>
            <p:spPr>
              <a:xfrm>
                <a:off x="84461" y="1757000"/>
                <a:ext cx="49532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 dirty="0">
                    <a:latin typeface="+mj-lt"/>
                  </a:rPr>
                  <a:t>CLOUD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DAB9FB-3558-624C-9FAA-EFA2931E34BC}"/>
                  </a:ext>
                </a:extLst>
              </p:cNvPr>
              <p:cNvSpPr txBox="1"/>
              <p:nvPr/>
            </p:nvSpPr>
            <p:spPr>
              <a:xfrm>
                <a:off x="84460" y="3354395"/>
                <a:ext cx="102912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 dirty="0">
                    <a:latin typeface="+mj-lt"/>
                  </a:rPr>
                  <a:t>APPLICATIONS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FDC1A6-5B78-7E48-8906-15E6CED356DF}"/>
                  </a:ext>
                </a:extLst>
              </p:cNvPr>
              <p:cNvSpPr txBox="1"/>
              <p:nvPr/>
            </p:nvSpPr>
            <p:spPr>
              <a:xfrm>
                <a:off x="84462" y="2409746"/>
                <a:ext cx="92653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 dirty="0">
                    <a:latin typeface="+mj-lt"/>
                  </a:rPr>
                  <a:t>CATEGORIES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4E9B110-701A-4540-95E1-8721D6921A22}"/>
                  </a:ext>
                </a:extLst>
              </p:cNvPr>
              <p:cNvSpPr txBox="1"/>
              <p:nvPr/>
            </p:nvSpPr>
            <p:spPr>
              <a:xfrm>
                <a:off x="84462" y="4757958"/>
                <a:ext cx="76944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>
                    <a:latin typeface="+mj-lt"/>
                  </a:rPr>
                  <a:t>PLATFORM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AAC82ED-7F22-464B-9938-259497190D5E}"/>
                  </a:ext>
                </a:extLst>
              </p:cNvPr>
              <p:cNvSpPr txBox="1"/>
              <p:nvPr/>
            </p:nvSpPr>
            <p:spPr>
              <a:xfrm>
                <a:off x="84461" y="4314889"/>
                <a:ext cx="71654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>
                    <a:latin typeface="+mj-lt"/>
                  </a:rPr>
                  <a:t>SERVICES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9901DC-637F-F84A-AB93-EEE2D454EE58}"/>
                </a:ext>
              </a:extLst>
            </p:cNvPr>
            <p:cNvSpPr/>
            <p:nvPr/>
          </p:nvSpPr>
          <p:spPr>
            <a:xfrm>
              <a:off x="404106" y="3879635"/>
              <a:ext cx="10528207" cy="1512591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08" tIns="45708" rIns="45708" bIns="45708" rtlCol="0" anchor="ctr"/>
            <a:lstStyle/>
            <a:p>
              <a:pPr>
                <a:spcBef>
                  <a:spcPts val="1200"/>
                </a:spcBef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D2629E-DFA7-6441-86B4-4AF37DE5216E}"/>
                </a:ext>
              </a:extLst>
            </p:cNvPr>
            <p:cNvSpPr txBox="1"/>
            <p:nvPr/>
          </p:nvSpPr>
          <p:spPr>
            <a:xfrm>
              <a:off x="4310908" y="4937460"/>
              <a:ext cx="2780830" cy="3302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Data   |   Sensei   |   Content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3541D3-25AC-C442-B3BF-9AB893D2F4C0}"/>
                </a:ext>
              </a:extLst>
            </p:cNvPr>
            <p:cNvSpPr txBox="1"/>
            <p:nvPr/>
          </p:nvSpPr>
          <p:spPr>
            <a:xfrm>
              <a:off x="3816327" y="4532115"/>
              <a:ext cx="3769992" cy="37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99" dirty="0">
                  <a:latin typeface="+mj-lt"/>
                </a:rPr>
                <a:t>Adobe Experience Platform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DF042F4-BDBC-3742-8411-FD5A56E9F7A9}"/>
                </a:ext>
              </a:extLst>
            </p:cNvPr>
            <p:cNvSpPr txBox="1"/>
            <p:nvPr/>
          </p:nvSpPr>
          <p:spPr>
            <a:xfrm>
              <a:off x="414028" y="2713300"/>
              <a:ext cx="891034" cy="1039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 dirty="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</a:t>
              </a:r>
              <a:br>
                <a:rPr lang="en-US" sz="1100" dirty="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</a:br>
              <a:r>
                <a:rPr lang="en-US" sz="1100" dirty="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Analytics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167D58-6329-1A48-81C3-13ED321933D7}"/>
                </a:ext>
              </a:extLst>
            </p:cNvPr>
            <p:cNvSpPr txBox="1"/>
            <p:nvPr/>
          </p:nvSpPr>
          <p:spPr>
            <a:xfrm>
              <a:off x="1377745" y="2713300"/>
              <a:ext cx="891034" cy="1039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</a:t>
              </a:r>
            </a:p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Customer Journey Analytics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2E560A-9D0B-1943-83C9-D760D6168C90}"/>
                </a:ext>
              </a:extLst>
            </p:cNvPr>
            <p:cNvSpPr txBox="1"/>
            <p:nvPr/>
          </p:nvSpPr>
          <p:spPr>
            <a:xfrm>
              <a:off x="3305179" y="2713300"/>
              <a:ext cx="891034" cy="1039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lvl="0"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Audience Manager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469F5E-944C-554B-BC4D-86BA229C8C12}"/>
                </a:ext>
              </a:extLst>
            </p:cNvPr>
            <p:cNvSpPr txBox="1"/>
            <p:nvPr/>
          </p:nvSpPr>
          <p:spPr>
            <a:xfrm>
              <a:off x="7150124" y="2713300"/>
              <a:ext cx="891034" cy="10391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Campaign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D84B9B1-D3EA-BB42-8203-FD2108AC5C26}"/>
                </a:ext>
              </a:extLst>
            </p:cNvPr>
            <p:cNvSpPr txBox="1"/>
            <p:nvPr/>
          </p:nvSpPr>
          <p:spPr>
            <a:xfrm>
              <a:off x="4264128" y="2712663"/>
              <a:ext cx="891034" cy="103914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 dirty="0">
                  <a:solidFill>
                    <a:schemeClr val="tx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Experience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ADCCFE-723B-0643-88B9-B1F557A72C73}"/>
                </a:ext>
              </a:extLst>
            </p:cNvPr>
            <p:cNvSpPr txBox="1"/>
            <p:nvPr/>
          </p:nvSpPr>
          <p:spPr>
            <a:xfrm>
              <a:off x="5227846" y="2712663"/>
              <a:ext cx="891034" cy="103914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lvl="0">
                <a:defRPr/>
              </a:pPr>
              <a:r>
                <a:rPr lang="en-US" sz="1100">
                  <a:solidFill>
                    <a:schemeClr val="tx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</a:t>
              </a:r>
              <a:br>
                <a:rPr lang="en-US" sz="1100">
                  <a:solidFill>
                    <a:schemeClr val="tx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</a:br>
              <a:r>
                <a:rPr lang="en-US" sz="1100">
                  <a:solidFill>
                    <a:schemeClr val="tx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Commerce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CFA0C8-FD24-0F43-907D-3EBC4C56D790}"/>
                </a:ext>
              </a:extLst>
            </p:cNvPr>
            <p:cNvSpPr txBox="1"/>
            <p:nvPr/>
          </p:nvSpPr>
          <p:spPr>
            <a:xfrm>
              <a:off x="9077560" y="2713300"/>
              <a:ext cx="891034" cy="10391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Marketo</a:t>
              </a:r>
            </a:p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Engage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D1AF40-9AAD-2047-9494-B50664C13AF9}"/>
                </a:ext>
              </a:extLst>
            </p:cNvPr>
            <p:cNvSpPr txBox="1"/>
            <p:nvPr/>
          </p:nvSpPr>
          <p:spPr>
            <a:xfrm>
              <a:off x="8113842" y="2713300"/>
              <a:ext cx="891034" cy="10391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tIns="45708" rIns="91416" bIns="45708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/>
                  <a:ea typeface="Adobe Clean Light" charset="0"/>
                  <a:cs typeface="Adobe Clean Light" charset="0"/>
                </a:rPr>
                <a:t>Adobe Journey Optimizer</a:t>
              </a:r>
              <a:endParaRPr lang="en-US" sz="1100">
                <a:solidFill>
                  <a:srgbClr val="000000"/>
                </a:solidFill>
                <a:latin typeface="Adobe Clean Medium" panose="020B0503020404020204" pitchFamily="34" charset="0"/>
                <a:ea typeface="Adobe Clean Light" charset="0"/>
                <a:cs typeface="Adobe Clean Light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08E1E4-729D-4047-84E3-465E4BEFEBDC}"/>
                </a:ext>
              </a:extLst>
            </p:cNvPr>
            <p:cNvSpPr txBox="1"/>
            <p:nvPr/>
          </p:nvSpPr>
          <p:spPr>
            <a:xfrm>
              <a:off x="2341463" y="2713300"/>
              <a:ext cx="891034" cy="1039149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</a:t>
              </a:r>
              <a:b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</a:b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Real-Time CDP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52D4E9-A4E3-204F-9EF9-03FC55D6A21F}"/>
                </a:ext>
              </a:extLst>
            </p:cNvPr>
            <p:cNvSpPr txBox="1"/>
            <p:nvPr/>
          </p:nvSpPr>
          <p:spPr>
            <a:xfrm>
              <a:off x="10041277" y="2713300"/>
              <a:ext cx="891034" cy="10391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lvl="0"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Workfront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EB37FE-68E3-3E45-B1E4-9FB91CFDDAB1}"/>
                </a:ext>
              </a:extLst>
            </p:cNvPr>
            <p:cNvSpPr txBox="1"/>
            <p:nvPr/>
          </p:nvSpPr>
          <p:spPr>
            <a:xfrm>
              <a:off x="6186408" y="2713300"/>
              <a:ext cx="891034" cy="10391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lvl="0">
                <a:defRPr/>
              </a:pP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Adobe </a:t>
              </a:r>
              <a:b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</a:br>
              <a:r>
                <a:rPr lang="en-US" sz="110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Target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7ABFE3-910A-8C42-AD30-8178B3169A37}"/>
                </a:ext>
              </a:extLst>
            </p:cNvPr>
            <p:cNvSpPr txBox="1"/>
            <p:nvPr/>
          </p:nvSpPr>
          <p:spPr>
            <a:xfrm>
              <a:off x="3110586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Segmentation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FE0731-771E-6340-B312-F76CA4FA0255}"/>
                </a:ext>
              </a:extLst>
            </p:cNvPr>
            <p:cNvSpPr txBox="1"/>
            <p:nvPr/>
          </p:nvSpPr>
          <p:spPr>
            <a:xfrm>
              <a:off x="4416939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Ingestion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F611C3-BE86-3B44-87E7-13E655B6CFCC}"/>
                </a:ext>
              </a:extLst>
            </p:cNvPr>
            <p:cNvSpPr txBox="1"/>
            <p:nvPr/>
          </p:nvSpPr>
          <p:spPr>
            <a:xfrm>
              <a:off x="8335997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Privacy &amp; Governance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939E465-D659-4C48-944E-40710242FB59}"/>
                </a:ext>
              </a:extLst>
            </p:cNvPr>
            <p:cNvSpPr txBox="1"/>
            <p:nvPr/>
          </p:nvSpPr>
          <p:spPr>
            <a:xfrm>
              <a:off x="1804234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Profile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42BFBA0-15EF-2D4B-9860-68A8C0A86ED8}"/>
                </a:ext>
              </a:extLst>
            </p:cNvPr>
            <p:cNvSpPr txBox="1"/>
            <p:nvPr/>
          </p:nvSpPr>
          <p:spPr>
            <a:xfrm>
              <a:off x="5723292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Query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99DD1F2-222C-1F44-82B3-83D2CB2A85CA}"/>
                </a:ext>
              </a:extLst>
            </p:cNvPr>
            <p:cNvSpPr txBox="1"/>
            <p:nvPr/>
          </p:nvSpPr>
          <p:spPr>
            <a:xfrm>
              <a:off x="7029644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AI/ML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05AC46-731E-4C49-94B3-B28F8E80C4E9}"/>
                </a:ext>
              </a:extLst>
            </p:cNvPr>
            <p:cNvSpPr txBox="1"/>
            <p:nvPr/>
          </p:nvSpPr>
          <p:spPr>
            <a:xfrm>
              <a:off x="9642348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Destination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0522AE-21B5-3443-9EFF-85B16B30EA0D}"/>
                </a:ext>
              </a:extLst>
            </p:cNvPr>
            <p:cNvSpPr/>
            <p:nvPr/>
          </p:nvSpPr>
          <p:spPr>
            <a:xfrm>
              <a:off x="4264131" y="1989701"/>
              <a:ext cx="1858349" cy="595778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24" tIns="45708" rIns="45708" bIns="45708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j-lt"/>
                </a:rPr>
                <a:t>Content &amp; Commerce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70AEF1-B3AC-A644-B5E7-A354FCBE31F3}"/>
                </a:ext>
              </a:extLst>
            </p:cNvPr>
            <p:cNvSpPr/>
            <p:nvPr/>
          </p:nvSpPr>
          <p:spPr>
            <a:xfrm>
              <a:off x="414031" y="1990338"/>
              <a:ext cx="3785183" cy="59577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24" tIns="45708" rIns="45708" bIns="45708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j-lt"/>
                </a:rPr>
                <a:t>Data Insights &amp; Audiences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4CB83F-A246-954B-8AFE-D2376CACFD7F}"/>
                </a:ext>
              </a:extLst>
            </p:cNvPr>
            <p:cNvSpPr/>
            <p:nvPr/>
          </p:nvSpPr>
          <p:spPr>
            <a:xfrm>
              <a:off x="6185280" y="1990338"/>
              <a:ext cx="3783315" cy="59577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24" tIns="45708" rIns="45708" bIns="45708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j-lt"/>
                </a:rPr>
                <a:t>Customer Journeys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93334EE-F79F-994D-9D74-A6E899D0531D}"/>
                </a:ext>
              </a:extLst>
            </p:cNvPr>
            <p:cNvSpPr/>
            <p:nvPr/>
          </p:nvSpPr>
          <p:spPr>
            <a:xfrm>
              <a:off x="10041277" y="1990338"/>
              <a:ext cx="891034" cy="5957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24" tIns="45708" rIns="45708" bIns="45708"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j-lt"/>
                </a:rPr>
                <a:t>Marketing Workflow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BBE9DA-BD7C-4809-AF7C-9E732E1A81E1}"/>
                </a:ext>
              </a:extLst>
            </p:cNvPr>
            <p:cNvGrpSpPr/>
            <p:nvPr/>
          </p:nvGrpSpPr>
          <p:grpSpPr>
            <a:xfrm>
              <a:off x="4169043" y="1406938"/>
              <a:ext cx="3212524" cy="395546"/>
              <a:chOff x="5092351" y="2091188"/>
              <a:chExt cx="3213361" cy="39564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29CCEF-AC3D-3740-9F79-943053B18B82}"/>
                  </a:ext>
                </a:extLst>
              </p:cNvPr>
              <p:cNvSpPr txBox="1"/>
              <p:nvPr/>
            </p:nvSpPr>
            <p:spPr>
              <a:xfrm>
                <a:off x="5505607" y="2093741"/>
                <a:ext cx="2800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99">
                    <a:latin typeface="+mj-lt"/>
                  </a:rPr>
                  <a:t>Adobe Experience Cloud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D669861E-ACC5-449B-9978-76EA96393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92351" y="2091188"/>
                <a:ext cx="393543" cy="395649"/>
              </a:xfrm>
              <a:prstGeom prst="rect">
                <a:avLst/>
              </a:prstGeom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F422E39-07FA-5A44-946A-061EAF12C031}"/>
                </a:ext>
              </a:extLst>
            </p:cNvPr>
            <p:cNvCxnSpPr>
              <a:cxnSpLocks/>
            </p:cNvCxnSpPr>
            <p:nvPr/>
          </p:nvCxnSpPr>
          <p:spPr>
            <a:xfrm>
              <a:off x="2755967" y="4893927"/>
              <a:ext cx="5824484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235631-816C-F341-BAEB-F56D92ADAE72}"/>
                </a:ext>
              </a:extLst>
            </p:cNvPr>
            <p:cNvSpPr txBox="1"/>
            <p:nvPr/>
          </p:nvSpPr>
          <p:spPr>
            <a:xfrm>
              <a:off x="497881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Identity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22407-E12D-4BDE-B365-4388F9FCA423}"/>
                </a:ext>
              </a:extLst>
            </p:cNvPr>
            <p:cNvSpPr/>
            <p:nvPr/>
          </p:nvSpPr>
          <p:spPr>
            <a:xfrm>
              <a:off x="307819" y="1126563"/>
              <a:ext cx="10720777" cy="438571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45DDD354-C121-4D41-B889-9743266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21540"/>
          </a:xfrm>
        </p:spPr>
        <p:txBody>
          <a:bodyPr/>
          <a:lstStyle/>
          <a:p>
            <a:r>
              <a:rPr lang="en-GB" dirty="0"/>
              <a:t>AEC technology suite</a:t>
            </a:r>
          </a:p>
        </p:txBody>
      </p:sp>
    </p:spTree>
    <p:extLst>
      <p:ext uri="{BB962C8B-B14F-4D97-AF65-F5344CB8AC3E}">
        <p14:creationId xmlns:p14="http://schemas.microsoft.com/office/powerpoint/2010/main" val="40393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B068A-5D63-48AC-B1C1-D598B83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61" y="1980017"/>
            <a:ext cx="4122851" cy="2905494"/>
          </a:xfrm>
        </p:spPr>
        <p:txBody>
          <a:bodyPr/>
          <a:lstStyle/>
          <a:p>
            <a:r>
              <a:rPr lang="en-US" b="1" dirty="0">
                <a:ea typeface="+mn-ea"/>
                <a:cs typeface="+mn-cs"/>
              </a:rPr>
              <a:t>1</a:t>
            </a:r>
            <a:br>
              <a:rPr lang="en-US" b="1" dirty="0">
                <a:ea typeface="+mn-ea"/>
                <a:cs typeface="+mn-cs"/>
              </a:rPr>
            </a:br>
            <a:br>
              <a:rPr lang="en-US" b="1" dirty="0">
                <a:ea typeface="+mn-ea"/>
                <a:cs typeface="+mn-cs"/>
              </a:rPr>
            </a:br>
            <a:r>
              <a:rPr lang="en-US" b="1" dirty="0">
                <a:ea typeface="+mn-ea"/>
                <a:cs typeface="+mn-cs"/>
              </a:rPr>
              <a:t>Experience Platform</a:t>
            </a:r>
            <a:endParaRPr lang="en-GB" b="1" dirty="0"/>
          </a:p>
        </p:txBody>
      </p:sp>
      <p:pic>
        <p:nvPicPr>
          <p:cNvPr id="6" name="Picture Placeholder 5" descr="Abstract background of luminous blue">
            <a:extLst>
              <a:ext uri="{FF2B5EF4-FFF2-40B4-BE49-F238E27FC236}">
                <a16:creationId xmlns:a16="http://schemas.microsoft.com/office/drawing/2014/main" id="{A0DF0117-6663-4786-A2F9-D5AA415F7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r="20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01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679AA-C89D-BA40-99C3-7E74E04AF158}"/>
              </a:ext>
            </a:extLst>
          </p:cNvPr>
          <p:cNvSpPr txBox="1"/>
          <p:nvPr/>
        </p:nvSpPr>
        <p:spPr>
          <a:xfrm>
            <a:off x="526618" y="38362"/>
            <a:ext cx="10256158" cy="75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5600"/>
              </a:lnSpc>
              <a:defRPr/>
            </a:pPr>
            <a:r>
              <a:rPr lang="en-US" sz="3600" dirty="0">
                <a:solidFill>
                  <a:schemeClr val="accent1"/>
                </a:solidFill>
                <a:latin typeface="+mj-lt"/>
              </a:rPr>
              <a:t>1    Adobe Experience Platform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588229" y="3150022"/>
            <a:ext cx="11309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</a:rPr>
              <a:t>Bring in data from multiple sources to create and enhance robust customer profiles that update in real time to ensure right experiences across every channel.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26618" y="2955668"/>
            <a:ext cx="7760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Create actionable, intelligent, real-time customer profiles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717422" y="4511544"/>
            <a:ext cx="1089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</a:rPr>
              <a:t>Streamline data analysis with custom, imported, or out-of-the box data science models. Perform SQL query analysis on data from multiple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634637" y="4314783"/>
            <a:ext cx="1079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Enrich data and uncover 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641647" y="5111739"/>
            <a:ext cx="1014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Connect with an open platform to start fast and enhance product performance by building new services and custom cloud applications.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65149" y="4914763"/>
            <a:ext cx="10226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Innovate with open composable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860E2-402F-9B4F-AD79-74F3ED825600}"/>
              </a:ext>
            </a:extLst>
          </p:cNvPr>
          <p:cNvSpPr txBox="1"/>
          <p:nvPr/>
        </p:nvSpPr>
        <p:spPr>
          <a:xfrm>
            <a:off x="664759" y="5711719"/>
            <a:ext cx="1098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Look up and activate customer profiles and segments in milliseconds in any system.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BB4204-0C31-8546-ACEC-DCF308A0703C}"/>
              </a:ext>
            </a:extLst>
          </p:cNvPr>
          <p:cNvSpPr txBox="1"/>
          <p:nvPr/>
        </p:nvSpPr>
        <p:spPr>
          <a:xfrm>
            <a:off x="565149" y="5514743"/>
            <a:ext cx="10994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Enhance delivery and personalization of real-time experiences at the edge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7407A-3457-1944-A6CE-978B1122560F}"/>
              </a:ext>
            </a:extLst>
          </p:cNvPr>
          <p:cNvSpPr txBox="1"/>
          <p:nvPr/>
        </p:nvSpPr>
        <p:spPr>
          <a:xfrm>
            <a:off x="586457" y="3865966"/>
            <a:ext cx="10235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dirty="0">
                <a:solidFill>
                  <a:prstClr val="black"/>
                </a:solidFill>
                <a:ea typeface="Adobe Clean Light" charset="0"/>
                <a:cs typeface="Adobe Clean Light" charset="0"/>
              </a:rPr>
              <a:t>Ensure data is used in line with usage constraints like privacy, contracts, and policies. Keep data safe during collection, storage and disposal.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C0AD74-53A2-2549-AF4F-C617D0B88C55}"/>
              </a:ext>
            </a:extLst>
          </p:cNvPr>
          <p:cNvSpPr txBox="1"/>
          <p:nvPr/>
        </p:nvSpPr>
        <p:spPr>
          <a:xfrm>
            <a:off x="526618" y="3615647"/>
            <a:ext cx="1089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en-US" sz="1200" b="1" dirty="0">
                <a:solidFill>
                  <a:prstClr val="black"/>
                </a:solidFill>
              </a:rPr>
              <a:t>Gain trust with governance, security, and privacy controls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AC884E-2E4B-4596-AE67-92E1F1B57B18}"/>
              </a:ext>
            </a:extLst>
          </p:cNvPr>
          <p:cNvGrpSpPr/>
          <p:nvPr/>
        </p:nvGrpSpPr>
        <p:grpSpPr>
          <a:xfrm>
            <a:off x="526618" y="1030557"/>
            <a:ext cx="10528207" cy="1512591"/>
            <a:chOff x="404106" y="3879635"/>
            <a:chExt cx="10528207" cy="151259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16C2B-16FE-4DA6-940A-5616135A4E69}"/>
                </a:ext>
              </a:extLst>
            </p:cNvPr>
            <p:cNvSpPr/>
            <p:nvPr/>
          </p:nvSpPr>
          <p:spPr>
            <a:xfrm>
              <a:off x="404106" y="3879635"/>
              <a:ext cx="10528207" cy="1512591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08" tIns="45708" rIns="45708" bIns="45708" rtlCol="0" anchor="ctr"/>
            <a:lstStyle/>
            <a:p>
              <a:pPr>
                <a:spcBef>
                  <a:spcPts val="1200"/>
                </a:spcBef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CA1F02-56AF-4BBE-947A-2F4B4745EC09}"/>
                </a:ext>
              </a:extLst>
            </p:cNvPr>
            <p:cNvSpPr txBox="1"/>
            <p:nvPr/>
          </p:nvSpPr>
          <p:spPr>
            <a:xfrm>
              <a:off x="4310908" y="4937460"/>
              <a:ext cx="2780830" cy="3302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Data   |   Sensei   |   Content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A69AA2-2392-4F4E-B9C1-827BDC5E6D94}"/>
                </a:ext>
              </a:extLst>
            </p:cNvPr>
            <p:cNvSpPr txBox="1"/>
            <p:nvPr/>
          </p:nvSpPr>
          <p:spPr>
            <a:xfrm>
              <a:off x="3816327" y="4532115"/>
              <a:ext cx="3769992" cy="377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99" dirty="0">
                  <a:latin typeface="+mj-lt"/>
                </a:rPr>
                <a:t>Adobe Experience Platform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8C6699-7DBD-4453-BC48-766542CD9644}"/>
                </a:ext>
              </a:extLst>
            </p:cNvPr>
            <p:cNvSpPr txBox="1"/>
            <p:nvPr/>
          </p:nvSpPr>
          <p:spPr>
            <a:xfrm>
              <a:off x="3110586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Segmentation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E8D26F-CD14-4C6A-B3BA-5E2C4A3644A7}"/>
                </a:ext>
              </a:extLst>
            </p:cNvPr>
            <p:cNvSpPr txBox="1"/>
            <p:nvPr/>
          </p:nvSpPr>
          <p:spPr>
            <a:xfrm>
              <a:off x="4416939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Ingestion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888ABF-BBB6-44EA-8350-556185F3512B}"/>
                </a:ext>
              </a:extLst>
            </p:cNvPr>
            <p:cNvSpPr txBox="1"/>
            <p:nvPr/>
          </p:nvSpPr>
          <p:spPr>
            <a:xfrm>
              <a:off x="8335997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Privacy &amp; Governance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DD009E-922A-4A93-A2E6-22F2E6B5859F}"/>
                </a:ext>
              </a:extLst>
            </p:cNvPr>
            <p:cNvSpPr txBox="1"/>
            <p:nvPr/>
          </p:nvSpPr>
          <p:spPr>
            <a:xfrm>
              <a:off x="1804234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Profile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B092D2-C1F8-45D9-BA11-CA57098AA907}"/>
                </a:ext>
              </a:extLst>
            </p:cNvPr>
            <p:cNvSpPr txBox="1"/>
            <p:nvPr/>
          </p:nvSpPr>
          <p:spPr>
            <a:xfrm>
              <a:off x="5723292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Query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0E288D-937C-48BC-9A71-66810801BC7A}"/>
                </a:ext>
              </a:extLst>
            </p:cNvPr>
            <p:cNvSpPr txBox="1"/>
            <p:nvPr/>
          </p:nvSpPr>
          <p:spPr>
            <a:xfrm>
              <a:off x="7029644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AI/ML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168581-E5C3-401F-AD91-ED5060F0CCF7}"/>
                </a:ext>
              </a:extLst>
            </p:cNvPr>
            <p:cNvSpPr txBox="1"/>
            <p:nvPr/>
          </p:nvSpPr>
          <p:spPr>
            <a:xfrm>
              <a:off x="9642348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Destination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1FC85E5-567D-440A-85DF-D4942BFE67AA}"/>
                </a:ext>
              </a:extLst>
            </p:cNvPr>
            <p:cNvCxnSpPr>
              <a:cxnSpLocks/>
            </p:cNvCxnSpPr>
            <p:nvPr/>
          </p:nvCxnSpPr>
          <p:spPr>
            <a:xfrm>
              <a:off x="2755967" y="4893927"/>
              <a:ext cx="5824484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A258A6-833C-407E-9D32-C1719401E1CF}"/>
                </a:ext>
              </a:extLst>
            </p:cNvPr>
            <p:cNvSpPr txBox="1"/>
            <p:nvPr/>
          </p:nvSpPr>
          <p:spPr>
            <a:xfrm>
              <a:off x="497881" y="4028242"/>
              <a:ext cx="1160591" cy="33025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37124" rtlCol="0" anchor="ctr">
              <a:noAutofit/>
            </a:bodyPr>
            <a:lstStyle>
              <a:defPPr>
                <a:defRPr lang="en-US"/>
              </a:defPPr>
              <a:lvl1pPr algn="ctr">
                <a:defRPr sz="105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>
                <a:defRPr/>
              </a:pPr>
              <a:r>
                <a:rPr lang="en-US" sz="1000">
                  <a:solidFill>
                    <a:schemeClr val="bg1"/>
                  </a:solidFill>
                  <a:latin typeface="Adobe Clean Medium" panose="020B0503020404020204" pitchFamily="34" charset="0"/>
                  <a:ea typeface="Adobe Clean Light" charset="0"/>
                  <a:cs typeface="Adobe Clean Light" charset="0"/>
                </a:rPr>
                <a:t>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63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B068A-5D63-48AC-B1C1-D598B835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12" y="1980017"/>
            <a:ext cx="4229400" cy="2905494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2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</a:b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Data, Insights and Audiences</a:t>
            </a:r>
            <a:endParaRPr lang="en-GB" b="1" dirty="0"/>
          </a:p>
        </p:txBody>
      </p:sp>
      <p:pic>
        <p:nvPicPr>
          <p:cNvPr id="6" name="Picture Placeholder 5" descr="Abstract background of luminous blue">
            <a:extLst>
              <a:ext uri="{FF2B5EF4-FFF2-40B4-BE49-F238E27FC236}">
                <a16:creationId xmlns:a16="http://schemas.microsoft.com/office/drawing/2014/main" id="{A0DF0117-6663-4786-A2F9-D5AA415F7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r="20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1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EE5F86-3964-C046-87D9-48922D8FDFA4}"/>
              </a:ext>
            </a:extLst>
          </p:cNvPr>
          <p:cNvSpPr/>
          <p:nvPr/>
        </p:nvSpPr>
        <p:spPr>
          <a:xfrm>
            <a:off x="481263" y="1804740"/>
            <a:ext cx="2261937" cy="226193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A1FD1-E67C-B549-97EE-9BF7CE8C1B94}"/>
              </a:ext>
            </a:extLst>
          </p:cNvPr>
          <p:cNvSpPr txBox="1"/>
          <p:nvPr/>
        </p:nvSpPr>
        <p:spPr>
          <a:xfrm>
            <a:off x="464377" y="2324732"/>
            <a:ext cx="2295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Business users and senior decision-makers can now access insights easily and quickly on their mobile devices and get instant answers to interactive queries.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4E3B7-0116-0D49-9042-A567436B7E71}"/>
              </a:ext>
            </a:extLst>
          </p:cNvPr>
          <p:cNvSpPr txBox="1"/>
          <p:nvPr/>
        </p:nvSpPr>
        <p:spPr>
          <a:xfrm>
            <a:off x="556978" y="2001833"/>
            <a:ext cx="211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Insights on-the-go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3831F0-7214-EE4F-B788-C6796B955667}"/>
              </a:ext>
            </a:extLst>
          </p:cNvPr>
          <p:cNvSpPr/>
          <p:nvPr/>
        </p:nvSpPr>
        <p:spPr>
          <a:xfrm>
            <a:off x="2937266" y="1804741"/>
            <a:ext cx="2344595" cy="226193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0B810-BB83-0C49-B1B3-6C89340D8CD6}"/>
              </a:ext>
            </a:extLst>
          </p:cNvPr>
          <p:cNvSpPr txBox="1"/>
          <p:nvPr/>
        </p:nvSpPr>
        <p:spPr>
          <a:xfrm>
            <a:off x="3019924" y="2525628"/>
            <a:ext cx="2256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Users can now evaluate their marketing investments more precisely across paid, earned, and owned media.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E2D71-C368-1C41-AA73-198E619732A2}"/>
              </a:ext>
            </a:extLst>
          </p:cNvPr>
          <p:cNvSpPr txBox="1"/>
          <p:nvPr/>
        </p:nvSpPr>
        <p:spPr>
          <a:xfrm>
            <a:off x="3029869" y="1960143"/>
            <a:ext cx="2256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New Algorithmic Attribution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F3A4BA-A075-9E46-9E1D-FA5B7187D292}"/>
              </a:ext>
            </a:extLst>
          </p:cNvPr>
          <p:cNvSpPr/>
          <p:nvPr/>
        </p:nvSpPr>
        <p:spPr>
          <a:xfrm>
            <a:off x="481263" y="4261853"/>
            <a:ext cx="2261937" cy="226193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96B3-566D-AE47-AFBA-8732D11BA54A}"/>
              </a:ext>
            </a:extLst>
          </p:cNvPr>
          <p:cNvSpPr txBox="1"/>
          <p:nvPr/>
        </p:nvSpPr>
        <p:spPr>
          <a:xfrm>
            <a:off x="497865" y="5045987"/>
            <a:ext cx="2275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charset="0"/>
                <a:ea typeface="Adobe Clean Light" charset="0"/>
                <a:cs typeface="Adobe Clean Light" charset="0"/>
              </a:rPr>
              <a:t>Empower business intelligence and data science teams to stitch and analyze cross-channel data with a powerful analytics toolkit.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932A-9468-A54E-BAA4-266371A8F81D}"/>
              </a:ext>
            </a:extLst>
          </p:cNvPr>
          <p:cNvSpPr txBox="1"/>
          <p:nvPr/>
        </p:nvSpPr>
        <p:spPr>
          <a:xfrm>
            <a:off x="541423" y="4440612"/>
            <a:ext cx="2122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" panose="020B0503020404020204" pitchFamily="34" charset="0"/>
                <a:ea typeface="+mn-ea"/>
                <a:cs typeface="+mn-cs"/>
              </a:rPr>
              <a:t>Customer Journey Analytics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167D6FB7-2420-554C-A6C3-1F515CCF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8549" y="1330019"/>
            <a:ext cx="5416868" cy="49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4EC65-ADB2-43F0-B060-F571AFE0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54585"/>
            <a:ext cx="10515600" cy="623307"/>
          </a:xfrm>
        </p:spPr>
        <p:txBody>
          <a:bodyPr/>
          <a:lstStyle/>
          <a:p>
            <a:r>
              <a:rPr lang="en-GB" dirty="0"/>
              <a:t>2.1    Adobe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52B08-9CCB-413B-B1E3-D0F8BC92E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789332"/>
            <a:ext cx="10515600" cy="462986"/>
          </a:xfrm>
        </p:spPr>
        <p:txBody>
          <a:bodyPr/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Clean Light" panose="020B0303020404020204" pitchFamily="34" charset="0"/>
                <a:ea typeface="+mn-ea"/>
                <a:cs typeface="+mn-cs"/>
              </a:rPr>
              <a:t>Collect, organize, analyze, and report everything that the customers 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Clean Light" panose="020B0303020404020204" pitchFamily="34" charset="0"/>
              <a:ea typeface="Adobe Clean Light" charset="0"/>
              <a:cs typeface="Adobe Clean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6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2BAEA3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E0E88C7F-6DD4-41F0-8BCC-0DD178C9377E}"/>
    </a:ext>
  </a:extLst>
</a:theme>
</file>

<file path=ppt/theme/theme2.xml><?xml version="1.0" encoding="utf-8"?>
<a:theme xmlns:a="http://schemas.openxmlformats.org/drawingml/2006/main" name="1_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49AF57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A4A633C7-3D32-47F9-A42A-5FC06358684B}"/>
    </a:ext>
  </a:extLst>
</a:theme>
</file>

<file path=ppt/theme/theme3.xml><?xml version="1.0" encoding="utf-8"?>
<a:theme xmlns:a="http://schemas.openxmlformats.org/drawingml/2006/main" name="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2BAEA3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026DF229-F768-48C9-9EC2-61F796896A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83AF4969EAF43BBEC365D21D6D19D" ma:contentTypeVersion="17" ma:contentTypeDescription="Create a new document." ma:contentTypeScope="" ma:versionID="702d9b0ce314488891ab464feb5409f9">
  <xsd:schema xmlns:xsd="http://www.w3.org/2001/XMLSchema" xmlns:xs="http://www.w3.org/2001/XMLSchema" xmlns:p="http://schemas.microsoft.com/office/2006/metadata/properties" xmlns:ns1="http://schemas.microsoft.com/sharepoint/v3" xmlns:ns2="06716eee-2625-4095-8abf-639c74ce679f" xmlns:ns3="3cd766f3-da34-4982-9b8c-738a4581c217" targetNamespace="http://schemas.microsoft.com/office/2006/metadata/properties" ma:root="true" ma:fieldsID="5cf5fcb07b07d9fd932e8b077575706c" ns1:_="" ns2:_="" ns3:_="">
    <xsd:import namespace="http://schemas.microsoft.com/sharepoint/v3"/>
    <xsd:import namespace="06716eee-2625-4095-8abf-639c74ce679f"/>
    <xsd:import namespace="3cd766f3-da34-4982-9b8c-738a4581c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16eee-2625-4095-8abf-639c74ce67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766f3-da34-4982-9b8c-738a4581c217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C234FC4-79F5-4AC1-A795-A5515DEAB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6716eee-2625-4095-8abf-639c74ce679f"/>
    <ds:schemaRef ds:uri="3cd766f3-da34-4982-9b8c-738a4581c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261155-B80F-42F6-A5E8-0EBDD388C4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741FB-3579-4604-AE23-4DD9CCA1AFC5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3cd766f3-da34-4982-9b8c-738a4581c217"/>
    <ds:schemaRef ds:uri="http://purl.org/dc/dcmitype/"/>
    <ds:schemaRef ds:uri="06716eee-2625-4095-8abf-639c74ce679f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Aegon ppt template 2022</Template>
  <TotalTime>730</TotalTime>
  <Words>2111</Words>
  <Application>Microsoft Macintosh PowerPoint</Application>
  <PresentationFormat>Widescreen</PresentationFormat>
  <Paragraphs>336</Paragraphs>
  <Slides>30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Adobe Clean</vt:lpstr>
      <vt:lpstr>Adobe Clean Light</vt:lpstr>
      <vt:lpstr>Adobe Clean Medium</vt:lpstr>
      <vt:lpstr>Arial</vt:lpstr>
      <vt:lpstr>Calibri</vt:lpstr>
      <vt:lpstr>Wingdings</vt:lpstr>
      <vt:lpstr>Aegon template 2019</vt:lpstr>
      <vt:lpstr>1_Aegon template 2019</vt:lpstr>
      <vt:lpstr>Aegon template 2019</vt:lpstr>
      <vt:lpstr>think-cell Slide</vt:lpstr>
      <vt:lpstr>Adobe Experience Cloud</vt:lpstr>
      <vt:lpstr>What is Adobe Experience Cloud (AEC)?</vt:lpstr>
      <vt:lpstr>What goals can Adobe Experience Cloud help achieve?</vt:lpstr>
      <vt:lpstr>CEO’s challenges that Adobe Experience Cloud can address</vt:lpstr>
      <vt:lpstr>AEC technology suite</vt:lpstr>
      <vt:lpstr>1  Experience Platform</vt:lpstr>
      <vt:lpstr>PowerPoint Presentation</vt:lpstr>
      <vt:lpstr>2  Data, Insights and Audiences</vt:lpstr>
      <vt:lpstr>2.1    Adobe Analytics</vt:lpstr>
      <vt:lpstr>2.1.1    Adobe Analytics Dashboard</vt:lpstr>
      <vt:lpstr>2.2    Audience Manager</vt:lpstr>
      <vt:lpstr>PowerPoint Presentation</vt:lpstr>
      <vt:lpstr>PowerPoint Presentation</vt:lpstr>
      <vt:lpstr>PowerPoint Presentation</vt:lpstr>
      <vt:lpstr>3  Customer Journeys</vt:lpstr>
      <vt:lpstr>PowerPoint Presentation</vt:lpstr>
      <vt:lpstr>PowerPoint Presentation</vt:lpstr>
      <vt:lpstr>PowerPoint Presentation</vt:lpstr>
      <vt:lpstr>PowerPoint Presentation</vt:lpstr>
      <vt:lpstr>4  Content &amp; 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 Workfront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Aegon Corporate Presentation - February 2022</dc:subject>
  <dc:creator>Parimi, Srinivas Gopinath</dc:creator>
  <cp:keywords>Aegon, international footprint, overview, performance, sharing value, sustainability</cp:keywords>
  <cp:lastModifiedBy>Microsoft Office User</cp:lastModifiedBy>
  <cp:revision>98</cp:revision>
  <cp:lastPrinted>2022-02-03T11:38:45Z</cp:lastPrinted>
  <dcterms:created xsi:type="dcterms:W3CDTF">2022-07-14T21:17:22Z</dcterms:created>
  <dcterms:modified xsi:type="dcterms:W3CDTF">2023-12-11T16:32:04Z</dcterms:modified>
  <cp:category>Presentation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</vt:r8>
  </property>
  <property fmtid="{D5CDD505-2E9C-101B-9397-08002B2CF9AE}" pid="3" name="ContentTypeId">
    <vt:lpwstr>0x01010050183AF4969EAF43BBEC365D21D6D19D</vt:lpwstr>
  </property>
</Properties>
</file>